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Lst>
  <p:notesMasterIdLst>
    <p:notesMasterId r:id="rId31"/>
  </p:notesMasterIdLst>
  <p:handoutMasterIdLst>
    <p:handoutMasterId r:id="rId32"/>
  </p:handoutMasterIdLst>
  <p:sldIdLst>
    <p:sldId id="571" r:id="rId7"/>
    <p:sldId id="787" r:id="rId8"/>
    <p:sldId id="620" r:id="rId9"/>
    <p:sldId id="575" r:id="rId10"/>
    <p:sldId id="751" r:id="rId11"/>
    <p:sldId id="814" r:id="rId12"/>
    <p:sldId id="576" r:id="rId13"/>
    <p:sldId id="822" r:id="rId14"/>
    <p:sldId id="823" r:id="rId15"/>
    <p:sldId id="705" r:id="rId16"/>
    <p:sldId id="810" r:id="rId17"/>
    <p:sldId id="806" r:id="rId18"/>
    <p:sldId id="807" r:id="rId19"/>
    <p:sldId id="808" r:id="rId20"/>
    <p:sldId id="593" r:id="rId21"/>
    <p:sldId id="817" r:id="rId22"/>
    <p:sldId id="670" r:id="rId23"/>
    <p:sldId id="671" r:id="rId24"/>
    <p:sldId id="821" r:id="rId25"/>
    <p:sldId id="820" r:id="rId26"/>
    <p:sldId id="736" r:id="rId27"/>
    <p:sldId id="819" r:id="rId28"/>
    <p:sldId id="601" r:id="rId29"/>
    <p:sldId id="602" r:id="rId30"/>
  </p:sldIdLst>
  <p:sldSz cx="12436475" cy="6994525"/>
  <p:notesSz cx="6858000" cy="9144000"/>
  <p:custDataLst>
    <p:tags r:id="rId3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ller Guidance" id="{AF7515C5-34D7-47F4-A0D5-EF2E3E4D2B26}">
          <p14:sldIdLst/>
        </p14:section>
        <p14:section name="Title" id="{3DAFB80E-70BC-4DF5-8DD9-4C569DFAED35}">
          <p14:sldIdLst>
            <p14:sldId id="571"/>
          </p14:sldIdLst>
        </p14:section>
        <p14:section name="Intro" id="{110E3E2F-36EA-42D1-B879-F4DBFF6F4E82}">
          <p14:sldIdLst>
            <p14:sldId id="787"/>
            <p14:sldId id="620"/>
            <p14:sldId id="575"/>
            <p14:sldId id="751"/>
            <p14:sldId id="814"/>
          </p14:sldIdLst>
        </p14:section>
        <p14:section name="Enterprise focus" id="{C1A82CB5-D668-46A2-9996-92FB6FADF525}">
          <p14:sldIdLst>
            <p14:sldId id="576"/>
            <p14:sldId id="822"/>
            <p14:sldId id="823"/>
            <p14:sldId id="705"/>
          </p14:sldIdLst>
        </p14:section>
        <p14:section name="Customer Journey" id="{88777281-857C-4DCC-88BF-958228B0CF70}">
          <p14:sldIdLst>
            <p14:sldId id="810"/>
            <p14:sldId id="806"/>
            <p14:sldId id="807"/>
            <p14:sldId id="808"/>
          </p14:sldIdLst>
        </p14:section>
        <p14:section name="IoT pains" id="{7A3012FF-E519-475D-8345-9B2C0F4DE698}">
          <p14:sldIdLst>
            <p14:sldId id="593"/>
          </p14:sldIdLst>
        </p14:section>
        <p14:section name="What is Azure IoT Suite" id="{0393A708-6BB6-426D-B30B-84F48B378020}">
          <p14:sldIdLst>
            <p14:sldId id="817"/>
            <p14:sldId id="670"/>
            <p14:sldId id="671"/>
            <p14:sldId id="821"/>
            <p14:sldId id="820"/>
            <p14:sldId id="736"/>
            <p14:sldId id="819"/>
            <p14:sldId id="601"/>
            <p14:sldId id="602"/>
          </p14:sldIdLst>
        </p14:section>
        <p14:section name="Appendix" id="{95B41845-493F-42FE-A5C5-FF6C0601B69A}">
          <p14:sldIdLst/>
        </p14:section>
      </p14:sectionLst>
    </p:ext>
    <p:ext uri="{EFAFB233-063F-42B5-8137-9DF3F51BA10A}">
      <p15:sldGuideLst xmlns:p15="http://schemas.microsoft.com/office/powerpoint/2012/main">
        <p15:guide id="1" orient="horz" pos="2227" userDrawn="1">
          <p15:clr>
            <a:srgbClr val="A4A3A4"/>
          </p15:clr>
        </p15:guide>
        <p15:guide id="2" orient="horz" pos="1483" userDrawn="1">
          <p15:clr>
            <a:srgbClr val="A4A3A4"/>
          </p15:clr>
        </p15:guide>
        <p15:guide id="3" pos="470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cmAuthor>
  <p:cmAuthor id="3" name="Ben Johnson" initials="BJ" lastIdx="8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021"/>
    <a:srgbClr val="0065B8"/>
    <a:srgbClr val="7F98CE"/>
    <a:srgbClr val="FFFFFF"/>
    <a:srgbClr val="00317B"/>
    <a:srgbClr val="CDCECE"/>
    <a:srgbClr val="3E3F3F"/>
    <a:srgbClr val="181A19"/>
    <a:srgbClr val="005DAB"/>
    <a:srgbClr val="025B5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9" autoAdjust="0"/>
    <p:restoredTop sz="62484" autoAdjust="0"/>
  </p:normalViewPr>
  <p:slideViewPr>
    <p:cSldViewPr snapToGrid="0">
      <p:cViewPr varScale="1">
        <p:scale>
          <a:sx n="93" d="100"/>
          <a:sy n="93" d="100"/>
        </p:scale>
        <p:origin x="81" y="231"/>
      </p:cViewPr>
      <p:guideLst>
        <p:guide orient="horz" pos="2227"/>
        <p:guide orient="horz" pos="1483"/>
        <p:guide pos="4709"/>
      </p:guideLst>
    </p:cSldViewPr>
  </p:slideViewPr>
  <p:outlineViewPr>
    <p:cViewPr>
      <p:scale>
        <a:sx n="33" d="100"/>
        <a:sy n="33" d="100"/>
      </p:scale>
      <p:origin x="0" y="-3830"/>
    </p:cViewPr>
  </p:outlineViewPr>
  <p:notesTextViewPr>
    <p:cViewPr>
      <p:scale>
        <a:sx n="3" d="2"/>
        <a:sy n="3" d="2"/>
      </p:scale>
      <p:origin x="0" y="0"/>
    </p:cViewPr>
  </p:notesTextViewPr>
  <p:sorterViewPr>
    <p:cViewPr>
      <p:scale>
        <a:sx n="125" d="100"/>
        <a:sy n="125" d="100"/>
      </p:scale>
      <p:origin x="0" y="-10906"/>
    </p:cViewPr>
  </p:sorterViewPr>
  <p:notesViewPr>
    <p:cSldViewPr snapToGrid="0" showGuides="1">
      <p:cViewPr varScale="1">
        <p:scale>
          <a:sx n="81" d="100"/>
          <a:sy n="81" d="100"/>
        </p:scale>
        <p:origin x="29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4/5/2017 6:25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4/5/2017 6:25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Notes: Microsoft CEO Satya Nadella presented this slide at convergence last month and I really love this slide as it puts the IoT wave in context with simplicity.</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Let us start with the graph – if you go by different market research studies, by 2019 it is expected by more than 26B devices (machines, sensors, gateways etc.) are expected to be connected to cloud. These “things” are expected to generate 44ZB of data. To put things in perspective, 1 zettabyte = 1Billion gigabytes. </a:t>
            </a:r>
          </a:p>
          <a:p>
            <a:r>
              <a:rPr lang="en-US" sz="900" kern="1200" dirty="0">
                <a:solidFill>
                  <a:schemeClr val="tx1"/>
                </a:solidFill>
                <a:effectLst/>
                <a:latin typeface="Segoe UI Light" pitchFamily="34" charset="0"/>
                <a:ea typeface="+mn-ea"/>
                <a:cs typeface="+mn-cs"/>
              </a:rPr>
              <a:t>&lt;Add Yottabyte=1000 ZB if useful&gt;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current hypothesis is that the intelligence gleaned from this data (there is a big if”) can</a:t>
            </a:r>
            <a:r>
              <a:rPr lang="en-US" sz="900" kern="1200" baseline="0" dirty="0">
                <a:solidFill>
                  <a:schemeClr val="tx1"/>
                </a:solidFill>
                <a:effectLst/>
                <a:latin typeface="Segoe UI Light" pitchFamily="34" charset="0"/>
                <a:ea typeface="+mn-ea"/>
                <a:cs typeface="+mn-cs"/>
              </a:rPr>
              <a:t> help create new business models akin to software with 80% gross margin</a:t>
            </a:r>
            <a:r>
              <a:rPr lang="en-US" sz="900" kern="1200" dirty="0">
                <a:solidFill>
                  <a:schemeClr val="tx1"/>
                </a:solidFill>
                <a:effectLst/>
                <a:latin typeface="Segoe UI Light" pitchFamily="34" charset="0"/>
                <a:ea typeface="+mn-ea"/>
                <a:cs typeface="+mn-cs"/>
              </a:rPr>
              <a:t>. This for me in way translates to the fact that Enterprises in any industry will have to manage software/apps as part of their core business portfolio.</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What this all means, there is a shift from systems of record to systems of intelligence. The Internet of Things is a</a:t>
            </a:r>
            <a:r>
              <a:rPr lang="en-US" sz="900" kern="1200" baseline="0" dirty="0">
                <a:solidFill>
                  <a:schemeClr val="tx1"/>
                </a:solidFill>
                <a:effectLst/>
                <a:latin typeface="Segoe UI Light" pitchFamily="34" charset="0"/>
                <a:ea typeface="+mn-ea"/>
                <a:cs typeface="+mn-cs"/>
              </a:rPr>
              <a:t> key element of that shift to systems of intelligence.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IDC details: </a:t>
            </a:r>
            <a:r>
              <a:rPr lang="en-US" dirty="0" err="1"/>
              <a:t>MacGillivray</a:t>
            </a:r>
            <a:r>
              <a:rPr lang="en-US" dirty="0"/>
              <a:t>, Carrie, Worldwide Internet of Things Forecast Update, 2015-2019, International Data Corporation (IDC), February 2016.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4/5/2017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3132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4/5/2017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6761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 b="1" u="sng" dirty="0"/>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u="sn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 kern="1200" dirty="0">
                <a:solidFill>
                  <a:schemeClr val="tx1"/>
                </a:solidFill>
                <a:effectLst/>
                <a:latin typeface="Segoe UI" panose="020B0502040204020203" pitchFamily="34" charset="0"/>
                <a:ea typeface="+mn-ea"/>
                <a:cs typeface="Segoe UI" panose="020B0502040204020203" pitchFamily="34" charset="0"/>
              </a:rPr>
              <a:t>Another</a:t>
            </a:r>
            <a:r>
              <a:rPr lang="en-US" sz="400" kern="1200" baseline="0" dirty="0">
                <a:solidFill>
                  <a:schemeClr val="tx1"/>
                </a:solidFill>
                <a:effectLst/>
                <a:latin typeface="Segoe UI" panose="020B0502040204020203" pitchFamily="34" charset="0"/>
                <a:ea typeface="+mn-ea"/>
                <a:cs typeface="Segoe UI" panose="020B0502040204020203" pitchFamily="34" charset="0"/>
              </a:rPr>
              <a:t> area of our focus, a point of differentiators, are the preconfigured solutions. </a:t>
            </a:r>
            <a:endParaRPr lang="en-US" sz="9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baseline="0" dirty="0">
                <a:solidFill>
                  <a:schemeClr val="tx1"/>
                </a:solidFill>
                <a:effectLst/>
                <a:latin typeface="Segoe UI Light" pitchFamily="34" charset="0"/>
                <a:ea typeface="+mn-ea"/>
                <a:cs typeface="+mn-cs"/>
              </a:rPr>
              <a:t>Within Azure IoT Suite, we’ve provided preconfigured solutions that allow you to get started very quickly for common IoT scenarios such as remote monitoring and predictive maintenance.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baseline="0" dirty="0">
                <a:solidFill>
                  <a:schemeClr val="tx1"/>
                </a:solidFill>
                <a:effectLst/>
                <a:latin typeface="Segoe UI Light" pitchFamily="34" charset="0"/>
                <a:ea typeface="+mn-ea"/>
                <a:cs typeface="+mn-cs"/>
              </a:rPr>
              <a:t>You basically get a curated experience for these scenarios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With a pre-provisioned dashboard, rules and events engines and a device registry.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You can add new devices, change rules and quickly get started to </a:t>
            </a:r>
            <a:r>
              <a:rPr lang="en-US" sz="900" kern="1200" baseline="0" dirty="0" err="1">
                <a:solidFill>
                  <a:schemeClr val="tx1"/>
                </a:solidFill>
                <a:effectLst/>
                <a:latin typeface="Segoe UI Light" pitchFamily="34" charset="0"/>
                <a:ea typeface="+mn-ea"/>
                <a:cs typeface="+mn-cs"/>
              </a:rPr>
              <a:t>PoC</a:t>
            </a:r>
            <a:r>
              <a:rPr lang="en-US" sz="900" kern="1200" baseline="0" dirty="0">
                <a:solidFill>
                  <a:schemeClr val="tx1"/>
                </a:solidFill>
                <a:effectLst/>
                <a:latin typeface="Segoe UI Light" pitchFamily="34"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This really allows you to get the end point, i.e. building your IoT 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 For example, you get started quickly with the remote monitoring solution that you then tailor to your needs and convert it into a fleet management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This solution is finely tuned for your needs, etc.</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9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u="sng" kern="1200" baseline="0" dirty="0">
                <a:solidFill>
                  <a:schemeClr val="tx1"/>
                </a:solidFill>
                <a:effectLst/>
                <a:latin typeface="Segoe UI Light" pitchFamily="34" charset="0"/>
                <a:ea typeface="+mn-ea"/>
                <a:cs typeface="+mn-cs"/>
              </a:rPr>
              <a:t>Transition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Our goal with these preconfigured solutions is to help you accelerate time to value and reach your end point much faster because we’ll give you a good base to start building from.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4/5/2017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76799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How does it work? 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Reference Architecture for Remote Monitoring solution, what products are used and why? -&gt;</a:t>
            </a:r>
          </a:p>
          <a:p>
            <a:pPr marL="0" indent="0">
              <a:buFont typeface="Arial" panose="020B0604020202020204" pitchFamily="34" charset="0"/>
              <a:buNone/>
            </a:pPr>
            <a:endParaRPr lang="en-US" baseline="0" dirty="0"/>
          </a:p>
          <a:p>
            <a:pPr marL="171450" indent="-171450">
              <a:buFontTx/>
              <a:buChar char="-"/>
            </a:pPr>
            <a:r>
              <a:rPr lang="en-US" baseline="0" dirty="0"/>
              <a:t>Provision simulated devices with a C# device emulator running </a:t>
            </a:r>
            <a:r>
              <a:rPr lang="en-US" baseline="0" dirty="0" err="1"/>
              <a:t>.Net</a:t>
            </a:r>
            <a:r>
              <a:rPr lang="en-US" baseline="0" dirty="0"/>
              <a:t>. Create agents for Linux, iOS, Android and other platforms with C and Java language support. </a:t>
            </a:r>
          </a:p>
          <a:p>
            <a:pPr marL="171450" indent="-171450">
              <a:buFontTx/>
              <a:buChar char="-"/>
            </a:pPr>
            <a:endParaRPr lang="en-US" baseline="0" dirty="0"/>
          </a:p>
          <a:p>
            <a:pPr marL="171450" indent="-171450">
              <a:buFontTx/>
              <a:buChar char="-"/>
            </a:pPr>
            <a:r>
              <a:rPr lang="en-US" baseline="0" dirty="0"/>
              <a:t>IoT Hub manages the two way communication between cloud and device and creates a secure command and control channel. </a:t>
            </a:r>
          </a:p>
          <a:p>
            <a:pPr marL="171450" indent="-171450">
              <a:buFontTx/>
              <a:buChar char="-"/>
            </a:pPr>
            <a:endParaRPr lang="en-US" baseline="0" dirty="0"/>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endParaRPr lang="en-US" baseline="0" dirty="0"/>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endParaRPr lang="en-US" i="0" baseline="0" dirty="0"/>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endParaRPr lang="en-US" i="0" baseline="0" dirty="0"/>
          </a:p>
          <a:p>
            <a:pPr marL="171450" indent="-171450">
              <a:buFontTx/>
              <a:buChar char="-"/>
            </a:pPr>
            <a:r>
              <a:rPr lang="en-US" i="0" baseline="0" dirty="0"/>
              <a:t>Document DB stores all the metadata and device properties for each connected device. </a:t>
            </a:r>
          </a:p>
          <a:p>
            <a:pPr marL="171450" indent="-171450">
              <a:buFontTx/>
              <a:buChar char="-"/>
            </a:pPr>
            <a:endParaRPr lang="en-US" i="0" baseline="0" dirty="0"/>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endParaRPr lang="en-US" i="0" baseline="0" dirty="0"/>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endParaRPr lang="en-US" i="0" baseline="0" dirty="0"/>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4/5/2017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7286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dirty="0">
                <a:solidFill>
                  <a:srgbClr val="505050"/>
                </a:solidFill>
              </a:rPr>
              <a:t> </a:t>
            </a:r>
            <a:endParaRPr lang="en-US" sz="900" dirty="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F63B0C6A-A196-48B8-BB82-EDCAAEA055DC}" type="slidenum">
              <a:rPr lang="en-US" smtClean="0"/>
              <a:t>21</a:t>
            </a:fld>
            <a:endParaRPr lang="en-US" dirty="0"/>
          </a:p>
        </p:txBody>
      </p:sp>
    </p:spTree>
    <p:extLst>
      <p:ext uri="{BB962C8B-B14F-4D97-AF65-F5344CB8AC3E}">
        <p14:creationId xmlns:p14="http://schemas.microsoft.com/office/powerpoint/2010/main" val="3670443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6B7DB5-1EF4-4A8E-8550-9A55D4C4AAD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6:25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626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50" kern="1200" dirty="0">
                <a:solidFill>
                  <a:schemeClr val="tx1"/>
                </a:solidFill>
                <a:latin typeface="Segoe UI Light" pitchFamily="34" charset="0"/>
                <a:ea typeface="+mn-ea"/>
                <a:cs typeface="+mn-cs"/>
              </a:rPr>
              <a:t>Transformation requires rich systems of intelligence. And it isn’t simply about technology…systems of intelligence represent the combination of technology, people and process that enable these feedback loops, and define an organization’s competitiveness and ability to change the entire landscape of the industries in which it participates. </a:t>
            </a:r>
          </a:p>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4/5/2017 6:25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46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latin typeface="+mn-lt"/>
                <a:ea typeface="+mn-ea"/>
                <a:cs typeface="+mn-cs"/>
              </a:rPr>
              <a:t>Goal: instill sense of urgency</a:t>
            </a:r>
            <a:r>
              <a:rPr lang="en-US" sz="1050" kern="1200" baseline="0" dirty="0">
                <a:solidFill>
                  <a:schemeClr val="tx1"/>
                </a:solidFill>
                <a:effectLst/>
                <a:latin typeface="+mn-lt"/>
                <a:ea typeface="+mn-ea"/>
                <a:cs typeface="+mn-cs"/>
              </a:rPr>
              <a:t>. Customers are all moving into IoT. Get on the bus.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4/5/2017 6:25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10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a lot of interesting IoT scenarios unfolding in the consumer space, based on our experience in working with customers and partners we see the majority of IoT value being enabled in the commercial space. </a:t>
            </a:r>
          </a:p>
          <a:p>
            <a:pPr marL="171450" indent="-171450">
              <a:buFont typeface="Arial" panose="020B0604020202020204" pitchFamily="34" charset="0"/>
              <a:buChar char="•"/>
            </a:pPr>
            <a:r>
              <a:rPr lang="en-US" baseline="0" dirty="0"/>
              <a:t>This is backed by a recently released McKinsey report that states that 70% of the </a:t>
            </a:r>
            <a:r>
              <a:rPr lang="en-US" b="1" baseline="0" dirty="0"/>
              <a:t>value</a:t>
            </a:r>
            <a:r>
              <a:rPr lang="en-US" baseline="0" dirty="0"/>
              <a:t> enabled by IoT will come from B2B scenarios.</a:t>
            </a:r>
          </a:p>
          <a:p>
            <a:pPr marL="171450" indent="-171450">
              <a:buFont typeface="Arial" panose="020B0604020202020204" pitchFamily="34" charset="0"/>
              <a:buChar char="•"/>
            </a:pPr>
            <a:r>
              <a:rPr lang="en-US" baseline="0" dirty="0"/>
              <a:t>Whether its Rockwell Automation, from whom you'll hear from later on today,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IoT to continuously monitor various sensors of the linear accelerator to anticipate problems, take action and prevent failure; organization of all types are starting to harness the value of IoT to transform themselves. </a:t>
            </a:r>
          </a:p>
          <a:p>
            <a:pPr marL="171450" indent="-171450">
              <a:buFont typeface="Arial" panose="020B0604020202020204" pitchFamily="34" charset="0"/>
              <a:buChar char="•"/>
            </a:pPr>
            <a:r>
              <a:rPr lang="en-US" baseline="0" dirty="0"/>
              <a:t>Of course, as a solution provider you could very well be working with a customer that's creating a consumer product, let's say a car manufacturer. However, the value you'll be providing in this B2B2C scenario is helping that organization build an enterprise grade IoT solution so they can launch their products.</a:t>
            </a:r>
          </a:p>
          <a:p>
            <a:pPr marL="171450" indent="-171450">
              <a:buFont typeface="Arial" panose="020B0604020202020204" pitchFamily="34" charset="0"/>
              <a:buChar char="•"/>
            </a:pPr>
            <a:r>
              <a:rPr lang="en-US" baseline="0" dirty="0"/>
              <a:t>Our focus here is simply to enable build enterprise grade internet of their things solutions for your customers. Our goal is to provide you the best platform to do this.</a:t>
            </a:r>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3435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a lot of interesting IoT scenarios unfolding in the consumer space, based on our experience in working with customers and partners we see the majority of IoT value being enabled in the commercial space. </a:t>
            </a:r>
          </a:p>
          <a:p>
            <a:pPr marL="171450" indent="-171450">
              <a:buFont typeface="Arial" panose="020B0604020202020204" pitchFamily="34" charset="0"/>
              <a:buChar char="•"/>
            </a:pPr>
            <a:r>
              <a:rPr lang="en-US" baseline="0" dirty="0"/>
              <a:t>This is backed by a recently released McKinsey report that states that 70% of the </a:t>
            </a:r>
            <a:r>
              <a:rPr lang="en-US" b="1" baseline="0" dirty="0"/>
              <a:t>value</a:t>
            </a:r>
            <a:r>
              <a:rPr lang="en-US" baseline="0" dirty="0"/>
              <a:t> enabled by IoT will come from B2B scenarios.</a:t>
            </a:r>
          </a:p>
          <a:p>
            <a:pPr marL="171450" indent="-171450">
              <a:buFont typeface="Arial" panose="020B0604020202020204" pitchFamily="34" charset="0"/>
              <a:buChar char="•"/>
            </a:pPr>
            <a:r>
              <a:rPr lang="en-US" baseline="0" dirty="0"/>
              <a:t>Whether its Rockwell Automation, from whom you'll hear from later on today,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IoT to continuously monitor various sensors of the linear accelerator to anticipate problems, take action and prevent failure; organization of all types are starting to harness the value of IoT to transform themselves. </a:t>
            </a:r>
          </a:p>
          <a:p>
            <a:pPr marL="171450" indent="-171450">
              <a:buFont typeface="Arial" panose="020B0604020202020204" pitchFamily="34" charset="0"/>
              <a:buChar char="•"/>
            </a:pPr>
            <a:r>
              <a:rPr lang="en-US" baseline="0" dirty="0"/>
              <a:t>Of course, as a solution provider you could very well be working with a customer that's creating a consumer product, let's say a car manufacturer. However, the value you'll be providing in this B2B2C scenario is helping that organization build an enterprise grade IoT solution so they can launch their products.</a:t>
            </a:r>
          </a:p>
          <a:p>
            <a:pPr marL="171450" indent="-171450">
              <a:buFont typeface="Arial" panose="020B0604020202020204" pitchFamily="34" charset="0"/>
              <a:buChar char="•"/>
            </a:pPr>
            <a:r>
              <a:rPr lang="en-US" baseline="0" dirty="0"/>
              <a:t>Our focus here is simply to enable build enterprise grade internet of their things solutions for your customers. Our goal is to provide you the best platform to do this.</a:t>
            </a:r>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22260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32563" eaLnBrk="1" fontAlgn="auto" latinLnBrk="0" hangingPunct="1">
              <a:lnSpc>
                <a:spcPct val="90000"/>
              </a:lnSpc>
              <a:spcBef>
                <a:spcPts val="0"/>
              </a:spcBef>
              <a:spcAft>
                <a:spcPts val="600"/>
              </a:spcAft>
              <a:buClrTx/>
              <a:buSzTx/>
              <a:buFontTx/>
              <a:buNone/>
              <a:tabLst/>
            </a:pPr>
            <a:r>
              <a:rPr kumimoji="0" lang="en-US" sz="900" b="1" i="0" u="none" strike="noStrike" kern="0" cap="none" spc="0" normalizeH="0" baseline="0" noProof="0" dirty="0">
                <a:ln>
                  <a:noFill/>
                </a:ln>
                <a:effectLst/>
                <a:uLnTx/>
                <a:uFillTx/>
                <a:cs typeface="Segoe UI Semibold" panose="020B0702040204020203" pitchFamily="34" charset="0"/>
              </a:rPr>
              <a:t>Connect all your devices – </a:t>
            </a:r>
            <a:r>
              <a:rPr kumimoji="0" lang="en-US" sz="1000" i="0" u="none" strike="noStrike" kern="0" cap="none" spc="0" normalizeH="0" baseline="0" noProof="0" dirty="0">
                <a:ln>
                  <a:noFill/>
                </a:ln>
                <a:solidFill>
                  <a:schemeClr val="tx1"/>
                </a:solidFill>
                <a:effectLst/>
                <a:uLnTx/>
                <a:uFillTx/>
                <a:latin typeface="Segoe UI Light" pitchFamily="34" charset="0"/>
                <a:ea typeface="+mn-ea"/>
                <a:cs typeface="Segoe UI Semibold" panose="020B0702040204020203" pitchFamily="34" charset="0"/>
              </a:rPr>
              <a:t>Efficiency</a:t>
            </a:r>
            <a:r>
              <a:rPr kumimoji="0" lang="en-US" sz="1050" i="0" u="none" strike="noStrike" kern="0" cap="none" spc="0" normalizeH="0" baseline="0" noProof="0" dirty="0">
                <a:ln>
                  <a:noFill/>
                </a:ln>
                <a:solidFill>
                  <a:schemeClr val="tx1"/>
                </a:solidFill>
                <a:effectLst/>
                <a:uLnTx/>
                <a:uFillTx/>
                <a:latin typeface="Segoe UI Light" pitchFamily="34" charset="0"/>
                <a:ea typeface="+mn-ea"/>
                <a:cs typeface="Segoe UI Semibold" panose="020B0702040204020203" pitchFamily="34" charset="0"/>
              </a:rPr>
              <a:t> - </a:t>
            </a:r>
            <a:r>
              <a:rPr kumimoji="0" lang="en-US" sz="90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r</a:t>
            </a:r>
            <a:r>
              <a:rPr lang="en-US" sz="900" kern="0" dirty="0">
                <a:latin typeface="Segoe UI Semibold" panose="020B0702040204020203" pitchFamily="34" charset="0"/>
                <a:cs typeface="Segoe UI Semibold" panose="020B0702040204020203" pitchFamily="34" charset="0"/>
              </a:rPr>
              <a:t>educe cost</a:t>
            </a:r>
          </a:p>
          <a:p>
            <a:pPr marL="0" marR="0" indent="0" defTabSz="932563" eaLnBrk="1" fontAlgn="auto" latinLnBrk="0" hangingPunct="1">
              <a:lnSpc>
                <a:spcPct val="90000"/>
              </a:lnSpc>
              <a:spcBef>
                <a:spcPts val="0"/>
              </a:spcBef>
              <a:spcAft>
                <a:spcPts val="600"/>
              </a:spcAft>
              <a:buClrTx/>
              <a:buSzTx/>
              <a:buFontTx/>
              <a:buNone/>
              <a:tabLst/>
            </a:pPr>
            <a:endParaRPr kumimoji="0" lang="en-US" sz="90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defTabSz="932563">
              <a:lnSpc>
                <a:spcPct val="90000"/>
              </a:lnSpc>
              <a:spcAft>
                <a:spcPts val="600"/>
              </a:spcAft>
            </a:pPr>
            <a:r>
              <a:rPr lang="en-US" sz="900" b="1" i="1" kern="0" dirty="0">
                <a:cs typeface="Segoe UI Semibold" panose="020B0702040204020203" pitchFamily="34" charset="0"/>
              </a:rPr>
              <a:t>Something about data management and transformation, actionable. – </a:t>
            </a:r>
            <a:r>
              <a:rPr lang="en-US" sz="1000" kern="0" dirty="0">
                <a:solidFill>
                  <a:schemeClr val="tx1"/>
                </a:solidFill>
                <a:latin typeface="Segoe UI Light" pitchFamily="34" charset="0"/>
                <a:ea typeface="+mn-ea"/>
                <a:cs typeface="Segoe UI Semibold" panose="020B0702040204020203" pitchFamily="34" charset="0"/>
              </a:rPr>
              <a:t>Innovation -</a:t>
            </a:r>
            <a:r>
              <a:rPr lang="en-US" sz="1050" kern="0" baseline="0" dirty="0">
                <a:solidFill>
                  <a:schemeClr val="tx1"/>
                </a:solidFill>
                <a:latin typeface="Segoe UI Light" pitchFamily="34" charset="0"/>
                <a:ea typeface="+mn-ea"/>
                <a:cs typeface="Segoe UI Semibold" panose="020B0702040204020203" pitchFamily="34" charset="0"/>
              </a:rPr>
              <a:t> </a:t>
            </a:r>
            <a:r>
              <a:rPr lang="en-US" sz="900" kern="0" baseline="0" dirty="0">
                <a:solidFill>
                  <a:schemeClr val="tx1"/>
                </a:solidFill>
                <a:latin typeface="Segoe UI Semibold" panose="020B0702040204020203" pitchFamily="34" charset="0"/>
                <a:ea typeface="+mn-ea"/>
                <a:cs typeface="Segoe UI Semibold" panose="020B0702040204020203" pitchFamily="34" charset="0"/>
              </a:rPr>
              <a:t>i</a:t>
            </a:r>
            <a:r>
              <a:rPr lang="en-US" sz="900" kern="0" dirty="0">
                <a:latin typeface="Segoe UI Semibold" panose="020B0702040204020203" pitchFamily="34" charset="0"/>
                <a:cs typeface="Segoe UI Semibold" panose="020B0702040204020203" pitchFamily="34" charset="0"/>
              </a:rPr>
              <a:t>mprove offerings</a:t>
            </a:r>
          </a:p>
          <a:p>
            <a:pPr marL="0" marR="0" indent="0" algn="l" defTabSz="932563" rtl="0" eaLnBrk="1" fontAlgn="auto" latinLnBrk="0" hangingPunct="1">
              <a:lnSpc>
                <a:spcPct val="90000"/>
              </a:lnSpc>
              <a:spcBef>
                <a:spcPts val="0"/>
              </a:spcBef>
              <a:spcAft>
                <a:spcPts val="600"/>
              </a:spcAft>
              <a:buClrTx/>
              <a:buSzTx/>
              <a:buFontTx/>
              <a:buNone/>
              <a:tabLst/>
              <a:defRPr/>
            </a:pPr>
            <a:endParaRPr lang="en-US" sz="900" b="1" i="1" kern="0" dirty="0">
              <a:cs typeface="Segoe UI Semibold" panose="020B0702040204020203" pitchFamily="34" charset="0"/>
            </a:endParaRPr>
          </a:p>
          <a:p>
            <a:pPr defTabSz="932563">
              <a:lnSpc>
                <a:spcPct val="90000"/>
              </a:lnSpc>
              <a:spcAft>
                <a:spcPts val="600"/>
              </a:spcAft>
            </a:pPr>
            <a:r>
              <a:rPr lang="en-US" sz="900" b="1" kern="0" dirty="0">
                <a:cs typeface="Segoe UI Semibold" panose="020B0702040204020203" pitchFamily="34" charset="0"/>
              </a:rPr>
              <a:t>Engage advanced analytics – </a:t>
            </a:r>
            <a:r>
              <a:rPr lang="en-US" sz="1000" kern="0" dirty="0">
                <a:solidFill>
                  <a:schemeClr val="tx1"/>
                </a:solidFill>
                <a:latin typeface="Segoe UI Light" pitchFamily="34" charset="0"/>
                <a:ea typeface="+mn-ea"/>
                <a:cs typeface="Segoe UI Semibold" panose="020B0702040204020203" pitchFamily="34" charset="0"/>
              </a:rPr>
              <a:t>Transformation</a:t>
            </a:r>
            <a:r>
              <a:rPr lang="en-US" sz="1000" kern="0" baseline="0" dirty="0">
                <a:solidFill>
                  <a:schemeClr val="tx1"/>
                </a:solidFill>
                <a:latin typeface="Segoe UI Light" pitchFamily="34" charset="0"/>
                <a:ea typeface="+mn-ea"/>
                <a:cs typeface="Segoe UI Semibold" panose="020B0702040204020203" pitchFamily="34" charset="0"/>
              </a:rPr>
              <a:t> - </a:t>
            </a:r>
            <a:r>
              <a:rPr lang="en-US" sz="900" kern="0" dirty="0">
                <a:latin typeface="Segoe UI Semibold" panose="020B0702040204020203" pitchFamily="34" charset="0"/>
                <a:cs typeface="Segoe UI Semibold" panose="020B0702040204020203" pitchFamily="34" charset="0"/>
              </a:rPr>
              <a:t>Add new business models </a:t>
            </a:r>
          </a:p>
          <a:p>
            <a:endParaRPr lang="en-US" dirty="0"/>
          </a:p>
          <a:p>
            <a:r>
              <a:rPr lang="en-US" dirty="0"/>
              <a:t>Connect</a:t>
            </a:r>
            <a:r>
              <a:rPr lang="en-US" baseline="0" dirty="0"/>
              <a:t> = collect insights from devices</a:t>
            </a:r>
          </a:p>
          <a:p>
            <a:r>
              <a:rPr lang="en-US" baseline="0" dirty="0"/>
              <a:t>Get insights = get data and visualize it</a:t>
            </a:r>
          </a:p>
          <a:p>
            <a:r>
              <a:rPr lang="en-US" baseline="0" dirty="0"/>
              <a:t>Predict the next step = perform predictive outcome analysis, look at trends, guess what’s going to happen </a:t>
            </a:r>
            <a:endParaRPr lang="en-US" dirty="0"/>
          </a:p>
          <a:p>
            <a:r>
              <a:rPr lang="en-US" dirty="0"/>
              <a:t>Take action</a:t>
            </a:r>
            <a:r>
              <a:rPr lang="en-US" baseline="0" dirty="0"/>
              <a:t> = transform back-end business processes, line of business integration. Based on the predictions, you can integrate with LOB solutions that take some kind of action – e.g. customer support.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CE7A804-444E-46E5-99B7-4022D2CC4A8B}" type="datetime8">
              <a:rPr lang="en-US" smtClean="0">
                <a:solidFill>
                  <a:prstClr val="black"/>
                </a:solidFill>
              </a:rPr>
              <a:t>4/5/2017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522593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An efficiency initiative aims to:</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Monitor and manage assets across the enterprise</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Access device and environmental information in real time</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Direct connected devices to execute tasks</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Reduce the frequency of in-person service visits</a:t>
            </a:r>
          </a:p>
          <a:p>
            <a:pPr marL="342900" indent="-231775" algn="l" defTabSz="932472" rtl="0" eaLnBrk="1" fontAlgn="base" latinLnBrk="0" hangingPunct="1">
              <a:lnSpc>
                <a:spcPct val="90000"/>
              </a:lnSpc>
              <a:spcBef>
                <a:spcPts val="300"/>
              </a:spcBef>
              <a:spcAft>
                <a:spcPts val="300"/>
              </a:spcAft>
              <a:buFont typeface="Arial" panose="020B0604020202020204" pitchFamily="34" charset="0"/>
              <a:buChar char="•"/>
            </a:pPr>
            <a:r>
              <a:rPr lang="en-US" sz="900" kern="1200" dirty="0">
                <a:solidFill>
                  <a:schemeClr val="tx1"/>
                </a:solidFill>
                <a:latin typeface="Segoe UI Light" pitchFamily="34" charset="0"/>
                <a:ea typeface="Segoe UI" pitchFamily="34" charset="0"/>
                <a:cs typeface="Segoe UI" panose="020B0502040204020203" pitchFamily="34" charset="0"/>
              </a:rPr>
              <a:t>Receive status alerts from connected assets when attention is needed</a:t>
            </a:r>
          </a:p>
          <a:p>
            <a:pPr marL="342900" indent="-231775" algn="l" defTabSz="932472" rtl="0" eaLnBrk="1" fontAlgn="base" latinLnBrk="0" hangingPunct="1">
              <a:lnSpc>
                <a:spcPct val="90000"/>
              </a:lnSpc>
              <a:spcBef>
                <a:spcPts val="300"/>
              </a:spcBef>
              <a:spcAft>
                <a:spcPts val="300"/>
              </a:spcAft>
              <a:buFont typeface="Arial" panose="020B0604020202020204" pitchFamily="34" charset="0"/>
              <a:buChar char="•"/>
            </a:pPr>
            <a:r>
              <a:rPr lang="en-US" sz="900" kern="1200" dirty="0">
                <a:solidFill>
                  <a:schemeClr val="tx1"/>
                </a:solidFill>
                <a:latin typeface="Segoe UI Light" pitchFamily="34" charset="0"/>
                <a:ea typeface="Segoe UI" pitchFamily="34" charset="0"/>
                <a:cs typeface="Segoe UI" panose="020B0502040204020203" pitchFamily="34" charset="0"/>
              </a:rPr>
              <a:t>Deploy updates and promotions to connected devices </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Fix issues remotely</a:t>
            </a:r>
          </a:p>
          <a:p>
            <a:pPr marL="0" indent="0" defTabSz="932472" fontAlgn="base">
              <a:spcBef>
                <a:spcPts val="300"/>
              </a:spcBef>
              <a:spcAft>
                <a:spcPts val="300"/>
              </a:spcAft>
              <a:buFont typeface="Arial" panose="020B0604020202020204" pitchFamily="34" charset="0"/>
              <a:buNone/>
            </a:pPr>
            <a:r>
              <a:rPr lang="en-US" sz="900" dirty="0">
                <a:solidFill>
                  <a:schemeClr val="tx1"/>
                </a:solidFill>
                <a:ea typeface="Segoe UI" pitchFamily="34" charset="0"/>
                <a:cs typeface="Segoe UI" pitchFamily="34" charset="0"/>
              </a:rPr>
              <a:t>Additional readiness</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An idea of the kinds of asset monitoring and management tasks you want to perform </a:t>
            </a:r>
          </a:p>
          <a:p>
            <a:pPr marL="171450" indent="-171450" defTabSz="932472" fontAlgn="base">
              <a:spcBef>
                <a:spcPts val="300"/>
              </a:spcBef>
              <a:spcAft>
                <a:spcPts val="300"/>
              </a:spcAft>
              <a:buFont typeface="Arial" panose="020B0604020202020204" pitchFamily="34" charset="0"/>
              <a:buChar char="•"/>
            </a:pPr>
            <a:endParaRPr lang="en-US" sz="900" dirty="0">
              <a:solidFill>
                <a:schemeClr val="tx1"/>
              </a:solidFill>
              <a:ea typeface="Segoe UI" pitchFamily="34" charset="0"/>
              <a:cs typeface="Segoe UI" pitchFamily="34" charset="0"/>
            </a:endParaRPr>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4/5/2017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74493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An innovation initiative aims to:</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Enable employees to make informed decisions</a:t>
            </a:r>
            <a:endParaRPr lang="en-US" dirty="0">
              <a:solidFill>
                <a:schemeClr val="tx1"/>
              </a:solidFill>
              <a:ea typeface="Segoe UI" pitchFamily="34" charset="0"/>
              <a:cs typeface="Segoe UI Semibold" panose="020B0702040204020203" pitchFamily="34" charset="0"/>
            </a:endParaRP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Design better, smarter, differentiated products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Deliver a better customer experience</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latin typeface="Segoe UI" panose="020B0502040204020203" pitchFamily="34" charset="0"/>
                <a:ea typeface="Segoe UI" pitchFamily="34" charset="0"/>
                <a:cs typeface="Segoe UI" panose="020B0502040204020203" pitchFamily="34" charset="0"/>
              </a:rPr>
              <a:t>Anticipate market trends and accelerate new product development</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latin typeface="Segoe UI" panose="020B0502040204020203" pitchFamily="34" charset="0"/>
                <a:ea typeface="Segoe UI" pitchFamily="34" charset="0"/>
                <a:cs typeface="Segoe UI" panose="020B0502040204020203" pitchFamily="34" charset="0"/>
              </a:rPr>
              <a:t>Improve customer service and loyalty with real-time insights and tailored offers</a:t>
            </a:r>
            <a:endParaRPr lang="en-US" sz="900" kern="1200" dirty="0">
              <a:solidFill>
                <a:schemeClr val="tx1"/>
              </a:solidFill>
              <a:latin typeface="Segoe UI Light" pitchFamily="34" charset="0"/>
              <a:ea typeface="Segoe UI" pitchFamily="34" charset="0"/>
              <a:cs typeface="Segoe UI" pitchFamily="34" charset="0"/>
            </a:endParaRPr>
          </a:p>
          <a:p>
            <a:pPr marL="0" indent="0">
              <a:buFont typeface="Arial" panose="020B0604020202020204" pitchFamily="34" charset="0"/>
              <a:buNone/>
            </a:pPr>
            <a:r>
              <a:rPr lang="en-US" baseline="0" dirty="0"/>
              <a:t>Additional readiness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 strong baseline of historical data (e.g. usage trends, maintenance records, etc.) </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Accessible BI tools and resources that bring all data together into one view</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An organizational commitment to data-driven operations and decision-making</a:t>
            </a: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4/5/2017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87150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 business transformation initiative aims to:</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Optimize operations with automated actions based on predictive insights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Pursue new revenue streams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Target new customers and markets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Develop profitable new business models</a:t>
            </a:r>
            <a:endParaRPr lang="en-US"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ea typeface="Segoe UI" pitchFamily="34" charset="0"/>
                <a:cs typeface="Segoe UI" pitchFamily="34" charset="0"/>
              </a:rPr>
              <a:t>Deliver value-added services, or a product-as-a-service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ea typeface="Segoe UI" pitchFamily="34" charset="0"/>
                <a:cs typeface="Segoe UI" pitchFamily="34" charset="0"/>
              </a:rPr>
              <a:t>Monetize the data you collect</a:t>
            </a:r>
          </a:p>
          <a:p>
            <a:pPr marL="0" indent="0">
              <a:buFont typeface="Arial" panose="020B0604020202020204" pitchFamily="34" charset="0"/>
              <a:buNone/>
            </a:pPr>
            <a:r>
              <a:rPr lang="en-US" baseline="0" dirty="0"/>
              <a:t>Additional readiness</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A defined business objective</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An understanding of your target market </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The ability to gather data from and manage connected assets</a:t>
            </a: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4/5/2017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337278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60" y="432150"/>
            <a:ext cx="1669246" cy="415375"/>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2639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326511" y="1024465"/>
            <a:ext cx="9682926" cy="5672952"/>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9927060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9"/>
            </p:custDataLst>
            <p:extLst>
              <p:ext uri="{D42A27DB-BD31-4B8C-83A1-F6EECF244321}">
                <p14:modId xmlns:p14="http://schemas.microsoft.com/office/powerpoint/2010/main" val="3638840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83" name="think-cell Slide" r:id="rId10" imgW="378" imgH="377" progId="TCLayout.ActiveDocument.1">
                  <p:embed/>
                </p:oleObj>
              </mc:Choice>
              <mc:Fallback>
                <p:oleObj name="think-cell Slide" r:id="rId10" imgW="378" imgH="377"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77837" y="296897"/>
            <a:ext cx="11735118" cy="91757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8157" y="1212851"/>
            <a:ext cx="11734798" cy="2228302"/>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5" r:id="rId2"/>
    <p:sldLayoutId id="2147484282" r:id="rId3"/>
    <p:sldLayoutId id="2147484289" r:id="rId4"/>
    <p:sldLayoutId id="2147484295" r:id="rId5"/>
    <p:sldLayoutId id="2147484345" r:id="rId6"/>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427"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guide id="23" pos="270" userDrawn="1">
          <p15:clr>
            <a:srgbClr val="F26B43"/>
          </p15:clr>
        </p15:guide>
        <p15:guide id="24" pos="7565" userDrawn="1">
          <p15:clr>
            <a:srgbClr val="F26B43"/>
          </p15:clr>
        </p15:guide>
        <p15:guide id="25" orient="horz" pos="852" userDrawn="1">
          <p15:clr>
            <a:srgbClr val="F26B43"/>
          </p15:clr>
        </p15:guide>
        <p15:guide id="26" orient="horz" pos="1003" userDrawn="1">
          <p15:clr>
            <a:srgbClr val="F26B43"/>
          </p15:clr>
        </p15:guide>
        <p15:guide id="27" orient="horz" pos="41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icrosoft.github.io/techcasestudies/iot/2016/11/03/CostaCorp.html"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microsoft.github.io/techcasestudies/iot/2016/11/23/senpga.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cloud.microsoft.com/en-us/customer-stories/pga-tou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78"/>
            <a:ext cx="11307698" cy="1828786"/>
          </a:xfrm>
        </p:spPr>
        <p:txBody>
          <a:bodyPr/>
          <a:lstStyle/>
          <a:p>
            <a:r>
              <a:rPr lang="en-US" sz="5400" dirty="0"/>
              <a:t>Microsoft Azure IoT</a:t>
            </a:r>
            <a:br>
              <a:rPr lang="en-US" sz="4800" dirty="0"/>
            </a:br>
            <a:r>
              <a:rPr lang="en-US" sz="4000" dirty="0">
                <a:latin typeface="+mn-lt"/>
              </a:rPr>
              <a:t>Achieving Digital Transformation</a:t>
            </a:r>
            <a:endParaRPr lang="en-US" sz="4400" dirty="0">
              <a:latin typeface="+mn-lt"/>
            </a:endParaRPr>
          </a:p>
        </p:txBody>
      </p:sp>
      <p:sp>
        <p:nvSpPr>
          <p:cNvPr id="3" name="Text Placeholder 2"/>
          <p:cNvSpPr>
            <a:spLocks noGrp="1"/>
          </p:cNvSpPr>
          <p:nvPr>
            <p:ph type="body" sz="quarter" idx="12"/>
          </p:nvPr>
        </p:nvSpPr>
        <p:spPr/>
        <p:txBody>
          <a:bodyPr/>
          <a:lstStyle/>
          <a:p>
            <a:r>
              <a:rPr lang="en-US" sz="2400" dirty="0"/>
              <a:t>Blain Barton</a:t>
            </a:r>
          </a:p>
          <a:p>
            <a:r>
              <a:rPr lang="en-US" sz="2400" dirty="0"/>
              <a:t>blainbar@microsoft.com</a:t>
            </a:r>
          </a:p>
          <a:p>
            <a:endParaRPr lang="en-US" sz="2400" dirty="0"/>
          </a:p>
          <a:p>
            <a:r>
              <a:rPr lang="en-US" sz="2400" dirty="0"/>
              <a:t>Facebook – Blain Barton</a:t>
            </a:r>
          </a:p>
          <a:p>
            <a:r>
              <a:rPr lang="en-US" sz="2400" dirty="0"/>
              <a:t>Twitter - @blainbar</a:t>
            </a:r>
          </a:p>
          <a:p>
            <a:r>
              <a:rPr lang="en-US" sz="2400" dirty="0"/>
              <a:t>LinkedIn – Blain Barton</a:t>
            </a:r>
          </a:p>
        </p:txBody>
      </p:sp>
      <p:pic>
        <p:nvPicPr>
          <p:cNvPr id="5" name="Picture 4"/>
          <p:cNvPicPr>
            <a:picLocks noChangeAspect="1"/>
          </p:cNvPicPr>
          <p:nvPr/>
        </p:nvPicPr>
        <p:blipFill>
          <a:blip r:embed="rId2"/>
          <a:stretch>
            <a:fillRect/>
          </a:stretch>
        </p:blipFill>
        <p:spPr>
          <a:xfrm>
            <a:off x="7921375" y="2194531"/>
            <a:ext cx="2422150" cy="3208907"/>
          </a:xfrm>
          <a:prstGeom prst="rect">
            <a:avLst/>
          </a:prstGeom>
        </p:spPr>
      </p:pic>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329543"/>
            <a:ext cx="11887518" cy="1167719"/>
          </a:xfrm>
        </p:spPr>
        <p:txBody>
          <a:bodyPr/>
          <a:lstStyle/>
          <a:p>
            <a:r>
              <a:rPr lang="en-US" dirty="0"/>
              <a:t>IoT in your </a:t>
            </a:r>
            <a:r>
              <a:rPr lang="en-US" sz="7200" dirty="0"/>
              <a:t>industry</a:t>
            </a:r>
            <a:r>
              <a:rPr lang="en-US" dirty="0"/>
              <a:t> </a:t>
            </a:r>
          </a:p>
        </p:txBody>
      </p:sp>
    </p:spTree>
    <p:extLst>
      <p:ext uri="{BB962C8B-B14F-4D97-AF65-F5344CB8AC3E}">
        <p14:creationId xmlns:p14="http://schemas.microsoft.com/office/powerpoint/2010/main" val="3308395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1" y="-1"/>
            <a:ext cx="12434711" cy="6994525"/>
          </a:xfrm>
          <a:prstGeom prst="rect">
            <a:avLst/>
          </a:prstGeom>
        </p:spPr>
      </p:pic>
      <p:sp>
        <p:nvSpPr>
          <p:cNvPr id="25" name="Rectangle 24"/>
          <p:cNvSpPr/>
          <p:nvPr/>
        </p:nvSpPr>
        <p:spPr bwMode="auto">
          <a:xfrm>
            <a:off x="881" y="-1"/>
            <a:ext cx="12436475" cy="6994526"/>
          </a:xfrm>
          <a:prstGeom prst="rect">
            <a:avLst/>
          </a:prstGeom>
          <a:solidFill>
            <a:srgbClr val="FFFFFF">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a:xfrm>
            <a:off x="4566723" y="3353293"/>
            <a:ext cx="3240102" cy="1439261"/>
          </a:xfrm>
          <a:prstGeom prst="rect">
            <a:avLst/>
          </a:prstGeom>
        </p:spPr>
        <p:txBody>
          <a:bodyPr wrap="square" lIns="0" tIns="0" rIns="0" bIns="0" anchor="ctr">
            <a:noAutofit/>
          </a:bodyPr>
          <a:lstStyle/>
          <a:p>
            <a:pPr algn="ctr"/>
            <a:r>
              <a:rPr lang="en-US" sz="4800" dirty="0">
                <a:solidFill>
                  <a:schemeClr val="accent5"/>
                </a:solidFill>
                <a:latin typeface="+mj-lt"/>
              </a:rPr>
              <a:t>Capitalizing </a:t>
            </a:r>
            <a:br>
              <a:rPr lang="en-US" sz="4800" dirty="0">
                <a:solidFill>
                  <a:schemeClr val="accent5"/>
                </a:solidFill>
                <a:latin typeface="+mj-lt"/>
              </a:rPr>
            </a:br>
            <a:r>
              <a:rPr lang="en-US" sz="4800" dirty="0">
                <a:solidFill>
                  <a:schemeClr val="accent5"/>
                </a:solidFill>
                <a:latin typeface="+mj-lt"/>
              </a:rPr>
              <a:t>on IoT</a:t>
            </a:r>
          </a:p>
        </p:txBody>
      </p:sp>
      <p:sp>
        <p:nvSpPr>
          <p:cNvPr id="32" name="Freeform: Shape 31"/>
          <p:cNvSpPr/>
          <p:nvPr/>
        </p:nvSpPr>
        <p:spPr bwMode="auto">
          <a:xfrm rot="2631744">
            <a:off x="367845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4757728" y="527225"/>
            <a:ext cx="2869841" cy="775597"/>
          </a:xfrm>
          <a:prstGeom prst="rect">
            <a:avLst/>
          </a:prstGeom>
          <a:noFill/>
        </p:spPr>
        <p:txBody>
          <a:bodyPr wrap="squar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Connect</a:t>
            </a:r>
            <a:r>
              <a:rPr kumimoji="0" lang="en-US" sz="2800" b="0" i="0" u="none" strike="noStrike" kern="0" cap="none" spc="0" normalizeH="0" noProof="0" dirty="0">
                <a:ln>
                  <a:noFill/>
                </a:ln>
                <a:solidFill>
                  <a:schemeClr val="accent5"/>
                </a:solidFill>
                <a:effectLst/>
                <a:uLnTx/>
                <a:uFillTx/>
                <a:latin typeface="Segoe UI Light"/>
              </a:rPr>
              <a:t> </a:t>
            </a:r>
            <a:br>
              <a:rPr kumimoji="0" lang="en-US" sz="2800" b="0" i="0" u="none" strike="noStrike" kern="0" cap="none" spc="0" normalizeH="0" noProof="0" dirty="0">
                <a:ln>
                  <a:noFill/>
                </a:ln>
                <a:solidFill>
                  <a:schemeClr val="accent5"/>
                </a:solidFill>
                <a:effectLst/>
                <a:uLnTx/>
                <a:uFillTx/>
                <a:latin typeface="Segoe UI Light"/>
              </a:rPr>
            </a:br>
            <a:r>
              <a:rPr kumimoji="0" lang="en-US" sz="2800" b="0" i="0" u="none" strike="noStrike" kern="0" cap="none" spc="0" normalizeH="0" noProof="0" dirty="0">
                <a:ln>
                  <a:noFill/>
                </a:ln>
                <a:solidFill>
                  <a:schemeClr val="accent5"/>
                </a:solidFill>
                <a:effectLst/>
                <a:uLnTx/>
                <a:uFillTx/>
                <a:latin typeface="Segoe UI Light"/>
              </a:rPr>
              <a:t>your things</a:t>
            </a:r>
            <a:endParaRPr kumimoji="0" lang="en-US" sz="2800" b="0" i="0" u="none" strike="noStrike" kern="0" cap="none" spc="0" normalizeH="0" baseline="0" noProof="0" dirty="0">
              <a:ln>
                <a:noFill/>
              </a:ln>
              <a:solidFill>
                <a:schemeClr val="accent5"/>
              </a:solidFill>
              <a:effectLst/>
              <a:uLnTx/>
              <a:uFillTx/>
              <a:latin typeface="Segoe UI Light"/>
            </a:endParaRPr>
          </a:p>
        </p:txBody>
      </p:sp>
      <p:grpSp>
        <p:nvGrpSpPr>
          <p:cNvPr id="10" name="Group 9"/>
          <p:cNvGrpSpPr/>
          <p:nvPr/>
        </p:nvGrpSpPr>
        <p:grpSpPr>
          <a:xfrm>
            <a:off x="5837983" y="1424586"/>
            <a:ext cx="790363" cy="790363"/>
            <a:chOff x="5837983" y="1424586"/>
            <a:chExt cx="790363" cy="790363"/>
          </a:xfrm>
        </p:grpSpPr>
        <p:sp>
          <p:nvSpPr>
            <p:cNvPr id="58" name="Oval 57"/>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9" name="Group 58"/>
            <p:cNvGrpSpPr/>
            <p:nvPr/>
          </p:nvGrpSpPr>
          <p:grpSpPr>
            <a:xfrm>
              <a:off x="6030154" y="1611807"/>
              <a:ext cx="347460" cy="347460"/>
              <a:chOff x="5212256" y="3177412"/>
              <a:chExt cx="657029" cy="643889"/>
            </a:xfrm>
            <a:solidFill>
              <a:schemeClr val="accent5"/>
            </a:solidFill>
          </p:grpSpPr>
          <p:sp>
            <p:nvSpPr>
              <p:cNvPr id="60"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1"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2"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3"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77" name="TextBox 76"/>
          <p:cNvSpPr txBox="1"/>
          <p:nvPr/>
        </p:nvSpPr>
        <p:spPr>
          <a:xfrm>
            <a:off x="7931191" y="3281282"/>
            <a:ext cx="3819759" cy="775597"/>
          </a:xfrm>
          <a:prstGeom prst="rect">
            <a:avLst/>
          </a:prstGeom>
          <a:noFill/>
        </p:spPr>
        <p:txBody>
          <a:bodyPr wrap="non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Turn data </a:t>
            </a:r>
            <a:br>
              <a:rPr kumimoji="0" lang="en-US" sz="2800" b="0" i="0" u="none" strike="noStrike" kern="0" cap="none" spc="0" normalizeH="0" baseline="0" noProof="0" dirty="0">
                <a:ln>
                  <a:noFill/>
                </a:ln>
                <a:solidFill>
                  <a:schemeClr val="accent5"/>
                </a:solidFill>
                <a:effectLst/>
                <a:uLnTx/>
                <a:uFillTx/>
                <a:latin typeface="Segoe UI Light"/>
              </a:rPr>
            </a:br>
            <a:r>
              <a:rPr kumimoji="0" lang="en-US" sz="2800" b="0" i="0" u="none" strike="noStrike" kern="0" cap="none" spc="0" normalizeH="0" baseline="0" noProof="0" dirty="0">
                <a:ln>
                  <a:noFill/>
                </a:ln>
                <a:solidFill>
                  <a:schemeClr val="accent5"/>
                </a:solidFill>
                <a:effectLst/>
                <a:uLnTx/>
                <a:uFillTx/>
                <a:latin typeface="Segoe UI Light"/>
              </a:rPr>
              <a:t>into insights</a:t>
            </a:r>
          </a:p>
        </p:txBody>
      </p:sp>
      <p:grpSp>
        <p:nvGrpSpPr>
          <p:cNvPr id="5" name="Group 4"/>
          <p:cNvGrpSpPr/>
          <p:nvPr/>
        </p:nvGrpSpPr>
        <p:grpSpPr>
          <a:xfrm>
            <a:off x="7653902" y="4914721"/>
            <a:ext cx="790363" cy="790363"/>
            <a:chOff x="7653902" y="4914721"/>
            <a:chExt cx="790363" cy="790363"/>
          </a:xfrm>
        </p:grpSpPr>
        <p:sp>
          <p:nvSpPr>
            <p:cNvPr id="33" name="Oval 32"/>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73" name="TextBox 72"/>
          <p:cNvSpPr txBox="1"/>
          <p:nvPr/>
        </p:nvSpPr>
        <p:spPr>
          <a:xfrm>
            <a:off x="557243" y="3281282"/>
            <a:ext cx="3819759" cy="775597"/>
          </a:xfrm>
          <a:prstGeom prst="rect">
            <a:avLst/>
          </a:prstGeom>
          <a:noFill/>
        </p:spPr>
        <p:txBody>
          <a:bodyPr wrap="non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Transform your </a:t>
            </a:r>
            <a:br>
              <a:rPr kumimoji="0" lang="en-US" sz="2800" b="0" i="0" u="none" strike="noStrike" kern="0" cap="none" spc="0" normalizeH="0" baseline="0" noProof="0" dirty="0">
                <a:ln>
                  <a:noFill/>
                </a:ln>
                <a:solidFill>
                  <a:schemeClr val="accent5"/>
                </a:solidFill>
                <a:effectLst/>
                <a:uLnTx/>
                <a:uFillTx/>
                <a:latin typeface="Segoe UI Light"/>
              </a:rPr>
            </a:br>
            <a:r>
              <a:rPr kumimoji="0" lang="en-US" sz="2800" b="0" i="0" u="none" strike="noStrike" kern="0" cap="none" spc="0" normalizeH="0" baseline="0" noProof="0" dirty="0">
                <a:ln>
                  <a:noFill/>
                </a:ln>
                <a:solidFill>
                  <a:schemeClr val="accent5"/>
                </a:solidFill>
                <a:effectLst/>
                <a:uLnTx/>
                <a:uFillTx/>
                <a:latin typeface="Segoe UI Light"/>
              </a:rPr>
              <a:t>business</a:t>
            </a:r>
          </a:p>
        </p:txBody>
      </p:sp>
      <p:grpSp>
        <p:nvGrpSpPr>
          <p:cNvPr id="8" name="Group 7"/>
          <p:cNvGrpSpPr/>
          <p:nvPr/>
        </p:nvGrpSpPr>
        <p:grpSpPr>
          <a:xfrm>
            <a:off x="3938652" y="4914721"/>
            <a:ext cx="790363" cy="790363"/>
            <a:chOff x="3938652" y="4914721"/>
            <a:chExt cx="790363" cy="790363"/>
          </a:xfrm>
        </p:grpSpPr>
        <p:sp>
          <p:nvSpPr>
            <p:cNvPr id="71" name="Oval 70"/>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4" name="Group 43"/>
            <p:cNvGrpSpPr>
              <a:grpSpLocks noChangeAspect="1"/>
            </p:cNvGrpSpPr>
            <p:nvPr/>
          </p:nvGrpSpPr>
          <p:grpSpPr>
            <a:xfrm>
              <a:off x="4169768" y="5105368"/>
              <a:ext cx="328133" cy="415428"/>
              <a:chOff x="2425165" y="4255211"/>
              <a:chExt cx="587874" cy="743970"/>
            </a:xfrm>
            <a:solidFill>
              <a:schemeClr val="accent5"/>
            </a:solidFill>
          </p:grpSpPr>
          <p:sp>
            <p:nvSpPr>
              <p:cNvPr id="45" name="Rectangle 4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8028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heel(1)">
                                      <p:cBhvr>
                                        <p:cTn id="11" dur="40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16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3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325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2" grpId="0" animBg="1"/>
      <p:bldP spid="7" grpId="0"/>
      <p:bldP spid="77"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0" y="1"/>
            <a:ext cx="12436474" cy="6994208"/>
          </a:xfrm>
          <a:prstGeom prst="rect">
            <a:avLst/>
          </a:prstGeom>
        </p:spPr>
      </p:pic>
      <p:sp>
        <p:nvSpPr>
          <p:cNvPr id="17" name="Rectangle 16"/>
          <p:cNvSpPr/>
          <p:nvPr/>
        </p:nvSpPr>
        <p:spPr bwMode="auto">
          <a:xfrm>
            <a:off x="0" y="316"/>
            <a:ext cx="12436475" cy="6994526"/>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defTabSz="932472" fontAlgn="base">
              <a:spcAft>
                <a:spcPts val="1000"/>
              </a:spcAft>
            </a:pPr>
            <a:r>
              <a:rPr lang="en-US" sz="3200" dirty="0">
                <a:solidFill>
                  <a:schemeClr val="accent5"/>
                </a:solidFill>
                <a:latin typeface="+mj-lt"/>
                <a:ea typeface="Segoe UI" pitchFamily="34" charset="0"/>
                <a:cs typeface="Segoe UI Semibold" panose="020B0702040204020203" pitchFamily="34" charset="0"/>
              </a:rPr>
              <a:t>Objective</a:t>
            </a:r>
          </a:p>
          <a:p>
            <a:pPr defTabSz="932472" fontAlgn="base">
              <a:spcAft>
                <a:spcPts val="1000"/>
              </a:spcAft>
            </a:pPr>
            <a:r>
              <a:rPr lang="en-US" sz="2000" dirty="0">
                <a:solidFill>
                  <a:schemeClr val="tx1"/>
                </a:solidFill>
                <a:latin typeface="+mj-lt"/>
                <a:ea typeface="Segoe UI" pitchFamily="34" charset="0"/>
                <a:cs typeface="Segoe UI Semibold" panose="020B0702040204020203" pitchFamily="34" charset="0"/>
              </a:rPr>
              <a:t>Increase efficiency by reducing costs and eliminating bottlenecks</a:t>
            </a:r>
          </a:p>
          <a:p>
            <a:pPr defTabSz="932472" fontAlgn="base">
              <a:spcAft>
                <a:spcPts val="1000"/>
              </a:spcAft>
            </a:pPr>
            <a:r>
              <a:rPr lang="en-US" sz="3200" dirty="0">
                <a:solidFill>
                  <a:schemeClr val="accent5"/>
                </a:solidFill>
                <a:latin typeface="+mj-lt"/>
                <a:ea typeface="Segoe UI" pitchFamily="34" charset="0"/>
                <a:cs typeface="Segoe UI Semibold" panose="020B0702040204020203" pitchFamily="34" charset="0"/>
              </a:rPr>
              <a:t>Organizational readiness</a:t>
            </a:r>
          </a:p>
          <a:p>
            <a:pPr defTabSz="932472" fontAlgn="base">
              <a:spcAft>
                <a:spcPts val="500"/>
              </a:spcAft>
            </a:pPr>
            <a:r>
              <a:rPr lang="en-US" sz="2000" dirty="0">
                <a:solidFill>
                  <a:schemeClr val="tx1"/>
                </a:solidFill>
                <a:latin typeface="+mj-lt"/>
                <a:ea typeface="Segoe UI" pitchFamily="34" charset="0"/>
                <a:cs typeface="Segoe UI Semibold" panose="020B0702040204020203" pitchFamily="34" charset="0"/>
              </a:rPr>
              <a:t>This is a great place to start if you have: </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An identified business process you want to gain visibility into</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An understanding of the kind of data you need in order to support your business objective</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Devices capable of providing the </a:t>
            </a:r>
            <a:br>
              <a:rPr lang="en-US" dirty="0">
                <a:solidFill>
                  <a:schemeClr val="tx1"/>
                </a:solidFill>
                <a:latin typeface="+mj-lt"/>
                <a:ea typeface="Segoe UI" pitchFamily="34" charset="0"/>
                <a:cs typeface="Segoe UI" panose="020B0502040204020203" pitchFamily="34" charset="0"/>
              </a:rPr>
            </a:br>
            <a:r>
              <a:rPr lang="en-US" dirty="0">
                <a:solidFill>
                  <a:schemeClr val="tx1"/>
                </a:solidFill>
                <a:latin typeface="+mj-lt"/>
                <a:ea typeface="Segoe UI" pitchFamily="34" charset="0"/>
                <a:cs typeface="Segoe UI" panose="020B0502040204020203" pitchFamily="34" charset="0"/>
              </a:rPr>
              <a:t>type of data required</a:t>
            </a:r>
          </a:p>
        </p:txBody>
      </p:sp>
      <p:sp>
        <p:nvSpPr>
          <p:cNvPr id="2" name="Title 1"/>
          <p:cNvSpPr>
            <a:spLocks noGrp="1"/>
          </p:cNvSpPr>
          <p:nvPr>
            <p:ph type="title"/>
          </p:nvPr>
        </p:nvSpPr>
        <p:spPr/>
        <p:txBody>
          <a:bodyPr/>
          <a:lstStyle/>
          <a:p>
            <a:r>
              <a:rPr lang="en-US" dirty="0"/>
              <a:t>Connect your things</a:t>
            </a:r>
          </a:p>
        </p:txBody>
      </p:sp>
      <p:sp>
        <p:nvSpPr>
          <p:cNvPr id="29" name="Rectangle 28"/>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30" name="Freeform: Shape 29"/>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3016963" y="1424586"/>
            <a:ext cx="790363" cy="790363"/>
            <a:chOff x="5837983" y="1424586"/>
            <a:chExt cx="790363" cy="790363"/>
          </a:xfrm>
        </p:grpSpPr>
        <p:sp>
          <p:nvSpPr>
            <p:cNvPr id="34" name="Oval 33"/>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6" name="Group 35"/>
            <p:cNvGrpSpPr/>
            <p:nvPr/>
          </p:nvGrpSpPr>
          <p:grpSpPr>
            <a:xfrm>
              <a:off x="6030154" y="1611807"/>
              <a:ext cx="347460" cy="347460"/>
              <a:chOff x="5212256" y="3177412"/>
              <a:chExt cx="657029" cy="643889"/>
            </a:xfrm>
            <a:solidFill>
              <a:schemeClr val="accent5"/>
            </a:solidFill>
          </p:grpSpPr>
          <p:sp>
            <p:nvSpPr>
              <p:cNvPr id="38"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39"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0"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1"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grpSp>
        <p:nvGrpSpPr>
          <p:cNvPr id="44" name="Group 43"/>
          <p:cNvGrpSpPr/>
          <p:nvPr/>
        </p:nvGrpSpPr>
        <p:grpSpPr>
          <a:xfrm>
            <a:off x="4832882" y="4914721"/>
            <a:ext cx="786384" cy="786384"/>
            <a:chOff x="7653902" y="4914721"/>
            <a:chExt cx="790363" cy="790363"/>
          </a:xfrm>
        </p:grpSpPr>
        <p:sp>
          <p:nvSpPr>
            <p:cNvPr id="46" name="Oval 45"/>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1" name="Group 50"/>
          <p:cNvGrpSpPr/>
          <p:nvPr/>
        </p:nvGrpSpPr>
        <p:grpSpPr>
          <a:xfrm>
            <a:off x="1117632" y="4914721"/>
            <a:ext cx="786384" cy="786384"/>
            <a:chOff x="3938652" y="4914721"/>
            <a:chExt cx="790363" cy="790363"/>
          </a:xfrm>
        </p:grpSpPr>
        <p:sp>
          <p:nvSpPr>
            <p:cNvPr id="53" name="Oval 52"/>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4" name="Group 53"/>
            <p:cNvGrpSpPr>
              <a:grpSpLocks noChangeAspect="1"/>
            </p:cNvGrpSpPr>
            <p:nvPr/>
          </p:nvGrpSpPr>
          <p:grpSpPr>
            <a:xfrm>
              <a:off x="4169768" y="5105368"/>
              <a:ext cx="328133" cy="415428"/>
              <a:chOff x="2425165" y="4255211"/>
              <a:chExt cx="587874" cy="743970"/>
            </a:xfrm>
            <a:solidFill>
              <a:schemeClr val="accent5"/>
            </a:solidFill>
          </p:grpSpPr>
          <p:sp>
            <p:nvSpPr>
              <p:cNvPr id="55" name="Rectangle 5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Oval 2"/>
          <p:cNvSpPr/>
          <p:nvPr/>
        </p:nvSpPr>
        <p:spPr bwMode="auto">
          <a:xfrm>
            <a:off x="483288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111763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2818913" y="1226536"/>
            <a:ext cx="1186464" cy="1186464"/>
            <a:chOff x="5837983" y="1424586"/>
            <a:chExt cx="790363" cy="790363"/>
          </a:xfrm>
        </p:grpSpPr>
        <p:sp>
          <p:nvSpPr>
            <p:cNvPr id="32" name="Oval 31"/>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5" name="Group 34"/>
            <p:cNvGrpSpPr/>
            <p:nvPr/>
          </p:nvGrpSpPr>
          <p:grpSpPr>
            <a:xfrm>
              <a:off x="6030154" y="1611807"/>
              <a:ext cx="347460" cy="347460"/>
              <a:chOff x="5212256" y="3177412"/>
              <a:chExt cx="657029" cy="643889"/>
            </a:xfrm>
            <a:solidFill>
              <a:schemeClr val="accent5"/>
            </a:solidFill>
          </p:grpSpPr>
          <p:sp>
            <p:nvSpPr>
              <p:cNvPr id="37"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2"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3"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5"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Tree>
    <p:extLst>
      <p:ext uri="{BB962C8B-B14F-4D97-AF65-F5344CB8AC3E}">
        <p14:creationId xmlns:p14="http://schemas.microsoft.com/office/powerpoint/2010/main" val="314113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
                                        <p:tgtEl>
                                          <p:spTgt spid="31"/>
                                        </p:tgtEl>
                                      </p:cBhvr>
                                    </p:animEffect>
                                  </p:childTnLst>
                                </p:cTn>
                              </p:par>
                              <p:par>
                                <p:cTn id="8" presetID="42" presetClass="path" presetSubtype="0" accel="50000" decel="50000" fill="hold" nodeType="withEffect">
                                  <p:stCondLst>
                                    <p:cond delay="0"/>
                                  </p:stCondLst>
                                  <p:childTnLst>
                                    <p:animMotion origin="layout" path="M -0.37644 0.02973 L -0.3795 0.26464 " pathEditMode="relative" rAng="0" ptsTypes="AA">
                                      <p:cBhvr>
                                        <p:cTn id="9" dur="10" fill="hold"/>
                                        <p:tgtEl>
                                          <p:spTgt spid="31"/>
                                        </p:tgtEl>
                                        <p:attrNameLst>
                                          <p:attrName>ppt_x</p:attrName>
                                          <p:attrName>ppt_y</p:attrName>
                                        </p:attrNameLst>
                                      </p:cBhvr>
                                      <p:rCtr x="-153" y="11734"/>
                                    </p:animMotion>
                                  </p:childTnLst>
                                </p:cTn>
                              </p:par>
                            </p:childTnLst>
                          </p:cTn>
                        </p:par>
                        <p:par>
                          <p:cTn id="10" fill="hold">
                            <p:stCondLst>
                              <p:cond delay="10"/>
                            </p:stCondLst>
                            <p:childTnLst>
                              <p:par>
                                <p:cTn id="11" presetID="6" presetClass="emph" presetSubtype="0" fill="hold" nodeType="afterEffect">
                                  <p:stCondLst>
                                    <p:cond delay="0"/>
                                  </p:stCondLst>
                                  <p:childTnLst>
                                    <p:animScale>
                                      <p:cBhvr>
                                        <p:cTn id="12" dur="1000" fill="hold"/>
                                        <p:tgtEl>
                                          <p:spTgt spid="33"/>
                                        </p:tgtEl>
                                      </p:cBhvr>
                                      <p:by x="150000" y="150000"/>
                                    </p:animScale>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0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1"/>
          <a:stretch/>
        </p:blipFill>
        <p:spPr>
          <a:xfrm>
            <a:off x="0" y="0"/>
            <a:ext cx="12436475" cy="6994525"/>
          </a:xfrm>
          <a:prstGeom prst="rect">
            <a:avLst/>
          </a:prstGeom>
        </p:spPr>
      </p:pic>
      <p:sp>
        <p:nvSpPr>
          <p:cNvPr id="14" name="Rectangle 13"/>
          <p:cNvSpPr/>
          <p:nvPr/>
        </p:nvSpPr>
        <p:spPr bwMode="auto">
          <a:xfrm>
            <a:off x="0" y="0"/>
            <a:ext cx="12436475" cy="700641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Turn data into insights</a:t>
            </a:r>
          </a:p>
        </p:txBody>
      </p:sp>
      <p:sp>
        <p:nvSpPr>
          <p:cNvPr id="46" name="Rectangle 45"/>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Objective</a:t>
            </a:r>
          </a:p>
          <a:p>
            <a:pPr lvl="0" defTabSz="932472" fontAlgn="base">
              <a:spcAft>
                <a:spcPts val="1000"/>
              </a:spcAft>
            </a:pPr>
            <a:r>
              <a:rPr lang="en-US" sz="2000" dirty="0">
                <a:solidFill>
                  <a:srgbClr val="505050"/>
                </a:solidFill>
                <a:latin typeface="Segoe UI Light"/>
                <a:ea typeface="Segoe UI" pitchFamily="34" charset="0"/>
                <a:cs typeface="Segoe UI Semibold" panose="020B0702040204020203" pitchFamily="34" charset="0"/>
              </a:rPr>
              <a:t>Drive innovation and increase revenue using your existing assets</a:t>
            </a:r>
          </a:p>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Organizational readiness</a:t>
            </a:r>
          </a:p>
          <a:p>
            <a:pPr lvl="0" defTabSz="932472" fontAlgn="base">
              <a:spcAft>
                <a:spcPts val="500"/>
              </a:spcAft>
            </a:pPr>
            <a:r>
              <a:rPr lang="en-US" sz="2000" dirty="0">
                <a:solidFill>
                  <a:srgbClr val="505050"/>
                </a:solidFill>
                <a:latin typeface="Segoe UI Light"/>
                <a:ea typeface="Segoe UI" pitchFamily="34" charset="0"/>
                <a:cs typeface="Segoe UI Semibold" panose="020B0702040204020203" pitchFamily="34" charset="0"/>
              </a:rPr>
              <a:t>This is a great place to start if you have : </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The ability to interpret incoming data from devices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An understanding of the impacted business groups and processes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 plan for using data to drive business process improvements</a:t>
            </a:r>
          </a:p>
        </p:txBody>
      </p:sp>
      <p:sp>
        <p:nvSpPr>
          <p:cNvPr id="84" name="Rectangle 83"/>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85" name="Freeform: Shape 84"/>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p:nvPr/>
        </p:nvGrpSpPr>
        <p:grpSpPr>
          <a:xfrm>
            <a:off x="1117632" y="4914721"/>
            <a:ext cx="786384" cy="786384"/>
            <a:chOff x="3938652" y="4914721"/>
            <a:chExt cx="790363" cy="790363"/>
          </a:xfrm>
        </p:grpSpPr>
        <p:sp>
          <p:nvSpPr>
            <p:cNvPr id="97" name="Oval 96"/>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98" name="Group 97"/>
            <p:cNvGrpSpPr>
              <a:grpSpLocks noChangeAspect="1"/>
            </p:cNvGrpSpPr>
            <p:nvPr/>
          </p:nvGrpSpPr>
          <p:grpSpPr>
            <a:xfrm>
              <a:off x="4169768" y="5105368"/>
              <a:ext cx="328133" cy="415428"/>
              <a:chOff x="2425165" y="4255211"/>
              <a:chExt cx="587874" cy="743970"/>
            </a:xfrm>
            <a:solidFill>
              <a:schemeClr val="accent5"/>
            </a:solidFill>
          </p:grpSpPr>
          <p:sp>
            <p:nvSpPr>
              <p:cNvPr id="99" name="Rectangle 98"/>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Oval 104"/>
          <p:cNvSpPr/>
          <p:nvPr/>
        </p:nvSpPr>
        <p:spPr bwMode="auto">
          <a:xfrm>
            <a:off x="111763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p:cNvSpPr/>
          <p:nvPr/>
        </p:nvSpPr>
        <p:spPr bwMode="auto">
          <a:xfrm rot="2631744">
            <a:off x="2811607" y="2341792"/>
            <a:ext cx="3871464" cy="1428699"/>
          </a:xfrm>
          <a:custGeom>
            <a:avLst/>
            <a:gdLst>
              <a:gd name="connsiteX0" fmla="*/ 0 w 3871464"/>
              <a:gd name="connsiteY0" fmla="*/ 661586 h 1428699"/>
              <a:gd name="connsiteX1" fmla="*/ 3033794 w 3871464"/>
              <a:gd name="connsiteY1" fmla="*/ 437789 h 1428699"/>
              <a:gd name="connsiteX2" fmla="*/ 3543931 w 3871464"/>
              <a:gd name="connsiteY2" fmla="*/ 923833 h 1428699"/>
              <a:gd name="connsiteX3" fmla="*/ 3633054 w 3871464"/>
              <a:gd name="connsiteY3" fmla="*/ 1050454 h 1428699"/>
              <a:gd name="connsiteX4" fmla="*/ 3871464 w 3871464"/>
              <a:gd name="connsiteY4" fmla="*/ 936834 h 1428699"/>
              <a:gd name="connsiteX5" fmla="*/ 3672100 w 3871464"/>
              <a:gd name="connsiteY5" fmla="*/ 1428699 h 1428699"/>
              <a:gd name="connsiteX6" fmla="*/ 3164487 w 3871464"/>
              <a:gd name="connsiteY6" fmla="*/ 1273761 h 1428699"/>
              <a:gd name="connsiteX7" fmla="*/ 3343372 w 3871464"/>
              <a:gd name="connsiteY7" fmla="*/ 1188509 h 1428699"/>
              <a:gd name="connsiteX8" fmla="*/ 3294041 w 3871464"/>
              <a:gd name="connsiteY8" fmla="*/ 1118421 h 1428699"/>
              <a:gd name="connsiteX9" fmla="*/ 2851323 w 3871464"/>
              <a:gd name="connsiteY9" fmla="*/ 696612 h 1428699"/>
              <a:gd name="connsiteX10" fmla="*/ 218476 w 3871464"/>
              <a:gd name="connsiteY10" fmla="*/ 890832 h 14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1464" h="1428699">
                <a:moveTo>
                  <a:pt x="0" y="661586"/>
                </a:moveTo>
                <a:cubicBezTo>
                  <a:pt x="828173" y="-127677"/>
                  <a:pt x="2098771" y="-221406"/>
                  <a:pt x="3033794" y="437789"/>
                </a:cubicBezTo>
                <a:cubicBezTo>
                  <a:pt x="3231025" y="576838"/>
                  <a:pt x="3401719" y="741205"/>
                  <a:pt x="3543931" y="923833"/>
                </a:cubicBezTo>
                <a:lnTo>
                  <a:pt x="3633054" y="1050454"/>
                </a:lnTo>
                <a:lnTo>
                  <a:pt x="3871464" y="936834"/>
                </a:lnTo>
                <a:lnTo>
                  <a:pt x="3672100" y="1428699"/>
                </a:lnTo>
                <a:lnTo>
                  <a:pt x="3164487" y="1273761"/>
                </a:lnTo>
                <a:lnTo>
                  <a:pt x="3343372" y="1188509"/>
                </a:lnTo>
                <a:lnTo>
                  <a:pt x="3294041" y="1118421"/>
                </a:lnTo>
                <a:cubicBezTo>
                  <a:pt x="3170624" y="959929"/>
                  <a:pt x="3022489" y="817284"/>
                  <a:pt x="2851323" y="696612"/>
                </a:cubicBezTo>
                <a:cubicBezTo>
                  <a:pt x="2039873" y="124536"/>
                  <a:pt x="937197" y="205878"/>
                  <a:pt x="218476"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4832882" y="4914721"/>
            <a:ext cx="786384" cy="786384"/>
            <a:chOff x="7653902" y="4914721"/>
            <a:chExt cx="790363" cy="790363"/>
          </a:xfrm>
        </p:grpSpPr>
        <p:sp>
          <p:nvSpPr>
            <p:cNvPr id="94" name="Oval 93"/>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5"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3" name="Group 112"/>
          <p:cNvGrpSpPr/>
          <p:nvPr/>
        </p:nvGrpSpPr>
        <p:grpSpPr>
          <a:xfrm>
            <a:off x="2818913" y="1226536"/>
            <a:ext cx="1186464" cy="1186464"/>
            <a:chOff x="5837983" y="1424586"/>
            <a:chExt cx="790363" cy="790363"/>
          </a:xfrm>
        </p:grpSpPr>
        <p:sp>
          <p:nvSpPr>
            <p:cNvPr id="114" name="Oval 113"/>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15" name="Group 114"/>
            <p:cNvGrpSpPr/>
            <p:nvPr/>
          </p:nvGrpSpPr>
          <p:grpSpPr>
            <a:xfrm>
              <a:off x="6030154" y="1611807"/>
              <a:ext cx="347460" cy="347460"/>
              <a:chOff x="5212256" y="3177412"/>
              <a:chExt cx="657029" cy="643889"/>
            </a:xfrm>
            <a:solidFill>
              <a:schemeClr val="accent5"/>
            </a:solidFill>
          </p:grpSpPr>
          <p:sp>
            <p:nvSpPr>
              <p:cNvPr id="116"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7"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8"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9"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104" name="Oval 103"/>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4670589" y="4783986"/>
            <a:ext cx="1186464" cy="1186464"/>
            <a:chOff x="-4297308" y="5374014"/>
            <a:chExt cx="1186464" cy="1186464"/>
          </a:xfrm>
        </p:grpSpPr>
        <p:sp>
          <p:nvSpPr>
            <p:cNvPr id="51" name="Oval 50"/>
            <p:cNvSpPr/>
            <p:nvPr/>
          </p:nvSpPr>
          <p:spPr bwMode="auto">
            <a:xfrm>
              <a:off x="-4297308" y="5374014"/>
              <a:ext cx="1186464" cy="1186464"/>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Donut 15"/>
            <p:cNvSpPr>
              <a:spLocks noChangeAspect="1"/>
            </p:cNvSpPr>
            <p:nvPr/>
          </p:nvSpPr>
          <p:spPr bwMode="auto">
            <a:xfrm>
              <a:off x="-3990969" y="5681708"/>
              <a:ext cx="573787" cy="571077"/>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 name="Group 70"/>
          <p:cNvGrpSpPr/>
          <p:nvPr/>
        </p:nvGrpSpPr>
        <p:grpSpPr>
          <a:xfrm>
            <a:off x="2687319" y="1214471"/>
            <a:ext cx="1538063" cy="1230278"/>
            <a:chOff x="2687319" y="1214471"/>
            <a:chExt cx="1538063" cy="1230278"/>
          </a:xfrm>
        </p:grpSpPr>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687319" y="1214472"/>
              <a:ext cx="1473202" cy="1230277"/>
            </a:xfrm>
            <a:prstGeom prst="rect">
              <a:avLst/>
            </a:prstGeom>
          </p:spPr>
        </p:pic>
        <p:sp>
          <p:nvSpPr>
            <p:cNvPr id="73" name="Rectangle 72"/>
            <p:cNvSpPr/>
            <p:nvPr/>
          </p:nvSpPr>
          <p:spPr bwMode="auto">
            <a:xfrm>
              <a:off x="2687320" y="1214471"/>
              <a:ext cx="1473202" cy="1230277"/>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p:cNvSpPr/>
            <p:nvPr/>
          </p:nvSpPr>
          <p:spPr bwMode="auto">
            <a:xfrm rot="2631744">
              <a:off x="3342085" y="1572645"/>
              <a:ext cx="883297" cy="668735"/>
            </a:xfrm>
            <a:custGeom>
              <a:avLst/>
              <a:gdLst>
                <a:gd name="connsiteX0" fmla="*/ 0 w 883297"/>
                <a:gd name="connsiteY0" fmla="*/ 439489 h 668735"/>
                <a:gd name="connsiteX1" fmla="*/ 507381 w 883297"/>
                <a:gd name="connsiteY1" fmla="*/ 69264 h 668735"/>
                <a:gd name="connsiteX2" fmla="*/ 648761 w 883297"/>
                <a:gd name="connsiteY2" fmla="*/ 0 h 668735"/>
                <a:gd name="connsiteX3" fmla="*/ 883297 w 883297"/>
                <a:gd name="connsiteY3" fmla="*/ 244040 h 668735"/>
                <a:gd name="connsiteX4" fmla="*/ 818959 w 883297"/>
                <a:gd name="connsiteY4" fmla="*/ 268975 h 668735"/>
                <a:gd name="connsiteX5" fmla="*/ 218476 w 883297"/>
                <a:gd name="connsiteY5" fmla="*/ 668735 h 6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97" h="668735">
                  <a:moveTo>
                    <a:pt x="0" y="439489"/>
                  </a:moveTo>
                  <a:cubicBezTo>
                    <a:pt x="155283" y="291502"/>
                    <a:pt x="326119" y="167968"/>
                    <a:pt x="507381" y="69264"/>
                  </a:cubicBezTo>
                  <a:lnTo>
                    <a:pt x="648761" y="0"/>
                  </a:lnTo>
                  <a:lnTo>
                    <a:pt x="883297" y="244040"/>
                  </a:lnTo>
                  <a:lnTo>
                    <a:pt x="818959" y="268975"/>
                  </a:lnTo>
                  <a:cubicBezTo>
                    <a:pt x="601834" y="363984"/>
                    <a:pt x="398156" y="497497"/>
                    <a:pt x="218476" y="66873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3018953" y="1426576"/>
              <a:ext cx="786384" cy="786384"/>
              <a:chOff x="5837983" y="1424586"/>
              <a:chExt cx="790363" cy="790363"/>
            </a:xfrm>
          </p:grpSpPr>
          <p:sp>
            <p:nvSpPr>
              <p:cNvPr id="77" name="Oval 76"/>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8" name="Group 77"/>
              <p:cNvGrpSpPr/>
              <p:nvPr/>
            </p:nvGrpSpPr>
            <p:grpSpPr>
              <a:xfrm>
                <a:off x="6030154" y="1611807"/>
                <a:ext cx="347460" cy="347460"/>
                <a:chOff x="5212256" y="3177412"/>
                <a:chExt cx="657029" cy="643889"/>
              </a:xfrm>
              <a:solidFill>
                <a:schemeClr val="accent5"/>
              </a:solidFill>
            </p:grpSpPr>
            <p:sp>
              <p:nvSpPr>
                <p:cNvPr id="79"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0"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1"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2"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76" name="Oval 75"/>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010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
                                        <p:tgtEl>
                                          <p:spTgt spid="71"/>
                                        </p:tgtEl>
                                      </p:cBhvr>
                                    </p:animEffect>
                                  </p:childTnLst>
                                </p:cTn>
                              </p:par>
                              <p:par>
                                <p:cTn id="11" presetID="42" presetClass="path" presetSubtype="0" accel="50000" decel="50000" fill="hold" nodeType="withEffect">
                                  <p:stCondLst>
                                    <p:cond delay="0"/>
                                  </p:stCondLst>
                                  <p:childTnLst>
                                    <p:animMotion origin="layout" path="M -0.40771 -0.11121 L -0.40924 0.11689 " pathEditMode="relative" rAng="0" ptsTypes="AA">
                                      <p:cBhvr>
                                        <p:cTn id="12" dur="10" fill="hold"/>
                                        <p:tgtEl>
                                          <p:spTgt spid="71"/>
                                        </p:tgtEl>
                                        <p:attrNameLst>
                                          <p:attrName>ppt_x</p:attrName>
                                          <p:attrName>ppt_y</p:attrName>
                                        </p:attrNameLst>
                                      </p:cBhvr>
                                      <p:rCtr x="-77" y="11394"/>
                                    </p:animMotion>
                                  </p:childTnLst>
                                </p:cTn>
                              </p:par>
                              <p:par>
                                <p:cTn id="13" presetID="42" presetClass="path" presetSubtype="0" accel="50000" decel="50000" fill="hold" nodeType="withEffect">
                                  <p:stCondLst>
                                    <p:cond delay="0"/>
                                  </p:stCondLst>
                                  <p:childTnLst>
                                    <p:animMotion origin="layout" path="M -0.56523 -0.16046 L -0.56523 0.11371 " pathEditMode="relative" rAng="0" ptsTypes="AA">
                                      <p:cBhvr>
                                        <p:cTn id="14" dur="10" fill="hold"/>
                                        <p:tgtEl>
                                          <p:spTgt spid="3"/>
                                        </p:tgtEl>
                                        <p:attrNameLst>
                                          <p:attrName>ppt_x</p:attrName>
                                          <p:attrName>ppt_y</p:attrName>
                                        </p:attrNameLst>
                                      </p:cBhvr>
                                      <p:rCtr x="0" y="13709"/>
                                    </p:animMotion>
                                  </p:childTnLst>
                                </p:cTn>
                              </p:par>
                              <p:par>
                                <p:cTn id="15" presetID="6" presetClass="emph" presetSubtype="0" fill="hold" nodeType="withEffect">
                                  <p:stCondLst>
                                    <p:cond delay="0"/>
                                  </p:stCondLst>
                                  <p:childTnLst>
                                    <p:animScale>
                                      <p:cBhvr>
                                        <p:cTn id="16" dur="1000" fill="hold"/>
                                        <p:tgtEl>
                                          <p:spTgt spid="113"/>
                                        </p:tgtEl>
                                      </p:cBhvr>
                                      <p:by x="65000" y="65000"/>
                                    </p:animScale>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000"/>
                                        <p:tgtEl>
                                          <p:spTgt spid="104"/>
                                        </p:tgtEl>
                                      </p:cBhvr>
                                    </p:animEffect>
                                  </p:childTnLst>
                                </p:cTn>
                              </p:par>
                              <p:par>
                                <p:cTn id="20" presetID="6" presetClass="emph" presetSubtype="0" fill="hold" nodeType="withEffect">
                                  <p:stCondLst>
                                    <p:cond delay="0"/>
                                  </p:stCondLst>
                                  <p:childTnLst>
                                    <p:animScale>
                                      <p:cBhvr>
                                        <p:cTn id="21" dur="1000" fill="hold"/>
                                        <p:tgtEl>
                                          <p:spTgt spid="93"/>
                                        </p:tgtEl>
                                      </p:cBhvr>
                                      <p:by x="150000" y="150000"/>
                                    </p:animScale>
                                  </p:childTnLst>
                                </p:cTn>
                              </p:par>
                              <p:par>
                                <p:cTn id="22" presetID="22"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434711" cy="6994525"/>
          </a:xfrm>
          <a:prstGeom prst="rect">
            <a:avLst/>
          </a:prstGeom>
        </p:spPr>
      </p:pic>
      <p:sp>
        <p:nvSpPr>
          <p:cNvPr id="12" name="Rectangle 11"/>
          <p:cNvSpPr/>
          <p:nvPr/>
        </p:nvSpPr>
        <p:spPr bwMode="auto">
          <a:xfrm>
            <a:off x="0" y="0"/>
            <a:ext cx="12436475" cy="6994526"/>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Transform your business</a:t>
            </a:r>
          </a:p>
        </p:txBody>
      </p:sp>
      <p:sp>
        <p:nvSpPr>
          <p:cNvPr id="80" name="Rectangle 79"/>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81" name="Freeform: Shape 80"/>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1117632" y="4914721"/>
            <a:ext cx="786384" cy="786384"/>
            <a:chOff x="3938652" y="4914721"/>
            <a:chExt cx="790363" cy="790363"/>
          </a:xfrm>
        </p:grpSpPr>
        <p:sp>
          <p:nvSpPr>
            <p:cNvPr id="83" name="Oval 82"/>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84" name="Group 83"/>
            <p:cNvGrpSpPr>
              <a:grpSpLocks noChangeAspect="1"/>
            </p:cNvGrpSpPr>
            <p:nvPr/>
          </p:nvGrpSpPr>
          <p:grpSpPr>
            <a:xfrm>
              <a:off x="4169768" y="5105368"/>
              <a:ext cx="328133" cy="415428"/>
              <a:chOff x="2425165" y="4255211"/>
              <a:chExt cx="587874" cy="743970"/>
            </a:xfrm>
            <a:solidFill>
              <a:schemeClr val="accent5"/>
            </a:solidFill>
          </p:grpSpPr>
          <p:sp>
            <p:nvSpPr>
              <p:cNvPr id="85" name="Rectangle 8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Freeform: Shape 104"/>
          <p:cNvSpPr/>
          <p:nvPr/>
        </p:nvSpPr>
        <p:spPr bwMode="auto">
          <a:xfrm rot="2631744">
            <a:off x="2556345" y="2298601"/>
            <a:ext cx="4019454" cy="2105875"/>
          </a:xfrm>
          <a:custGeom>
            <a:avLst/>
            <a:gdLst>
              <a:gd name="connsiteX0" fmla="*/ 0 w 4019454"/>
              <a:gd name="connsiteY0" fmla="*/ 661586 h 2105875"/>
              <a:gd name="connsiteX1" fmla="*/ 3033794 w 4019454"/>
              <a:gd name="connsiteY1" fmla="*/ 437789 h 2105875"/>
              <a:gd name="connsiteX2" fmla="*/ 4008620 w 4019454"/>
              <a:gd name="connsiteY2" fmla="*/ 1956467 h 2105875"/>
              <a:gd name="connsiteX3" fmla="*/ 4019454 w 4019454"/>
              <a:gd name="connsiteY3" fmla="*/ 2031892 h 2105875"/>
              <a:gd name="connsiteX4" fmla="*/ 3710430 w 4019454"/>
              <a:gd name="connsiteY4" fmla="*/ 2105875 h 2105875"/>
              <a:gd name="connsiteX5" fmla="*/ 3697317 w 4019454"/>
              <a:gd name="connsiteY5" fmla="*/ 2014581 h 2105875"/>
              <a:gd name="connsiteX6" fmla="*/ 2851323 w 4019454"/>
              <a:gd name="connsiteY6" fmla="*/ 696612 h 2105875"/>
              <a:gd name="connsiteX7" fmla="*/ 218476 w 4019454"/>
              <a:gd name="connsiteY7" fmla="*/ 890832 h 21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454" h="2105875">
                <a:moveTo>
                  <a:pt x="0" y="661586"/>
                </a:moveTo>
                <a:cubicBezTo>
                  <a:pt x="828173" y="-127677"/>
                  <a:pt x="2098771" y="-221406"/>
                  <a:pt x="3033794" y="437789"/>
                </a:cubicBezTo>
                <a:cubicBezTo>
                  <a:pt x="3559744" y="808585"/>
                  <a:pt x="3896987" y="1359428"/>
                  <a:pt x="4008620" y="1956467"/>
                </a:cubicBezTo>
                <a:lnTo>
                  <a:pt x="4019454" y="2031892"/>
                </a:lnTo>
                <a:lnTo>
                  <a:pt x="3710430" y="2105875"/>
                </a:lnTo>
                <a:lnTo>
                  <a:pt x="3697317" y="2014581"/>
                </a:lnTo>
                <a:cubicBezTo>
                  <a:pt x="3600437" y="1496447"/>
                  <a:pt x="3307764" y="1018404"/>
                  <a:pt x="2851323" y="696612"/>
                </a:cubicBezTo>
                <a:cubicBezTo>
                  <a:pt x="2039873" y="124536"/>
                  <a:pt x="937197" y="205878"/>
                  <a:pt x="218476"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3018953" y="1426576"/>
            <a:ext cx="786384" cy="786384"/>
            <a:chOff x="5837983" y="1424586"/>
            <a:chExt cx="790363" cy="790363"/>
          </a:xfrm>
        </p:grpSpPr>
        <p:sp>
          <p:nvSpPr>
            <p:cNvPr id="93" name="Oval 92"/>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94" name="Group 93"/>
            <p:cNvGrpSpPr/>
            <p:nvPr/>
          </p:nvGrpSpPr>
          <p:grpSpPr>
            <a:xfrm>
              <a:off x="6030154" y="1611807"/>
              <a:ext cx="347460" cy="347460"/>
              <a:chOff x="5212256" y="3177412"/>
              <a:chExt cx="657029" cy="643889"/>
            </a:xfrm>
            <a:solidFill>
              <a:schemeClr val="accent5"/>
            </a:solidFill>
          </p:grpSpPr>
          <p:sp>
            <p:nvSpPr>
              <p:cNvPr id="95"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6"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7"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8"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99" name="Oval 98"/>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Objective</a:t>
            </a:r>
          </a:p>
          <a:p>
            <a:pPr lvl="0" defTabSz="932472" fontAlgn="base">
              <a:spcAft>
                <a:spcPts val="1000"/>
              </a:spcAft>
            </a:pPr>
            <a:r>
              <a:rPr lang="en-US" sz="2000" dirty="0">
                <a:solidFill>
                  <a:srgbClr val="505050"/>
                </a:solidFill>
                <a:latin typeface="Segoe UI Light"/>
                <a:ea typeface="Segoe UI" pitchFamily="34" charset="0"/>
                <a:cs typeface="Segoe UI Semibold" panose="020B0702040204020203" pitchFamily="34" charset="0"/>
              </a:rPr>
              <a:t>Create new lines of business and new business models</a:t>
            </a:r>
          </a:p>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Organizational readiness</a:t>
            </a:r>
          </a:p>
          <a:p>
            <a:pPr lvl="0" defTabSz="932472" fontAlgn="base">
              <a:spcAft>
                <a:spcPts val="500"/>
              </a:spcAft>
            </a:pPr>
            <a:r>
              <a:rPr lang="en-US" sz="2000" dirty="0">
                <a:solidFill>
                  <a:srgbClr val="505050"/>
                </a:solidFill>
                <a:latin typeface="Segoe UI Light"/>
                <a:ea typeface="Segoe UI" pitchFamily="34" charset="0"/>
                <a:cs typeface="Segoe UI Semibold" panose="020B0702040204020203" pitchFamily="34" charset="0"/>
              </a:rPr>
              <a:t>This is a great place to start if you have : </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 strong baseline of historical device data (e.g. usage trends, repair records)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Visibility into real-time operational </a:t>
            </a:r>
            <a:br>
              <a:rPr lang="en-US" dirty="0">
                <a:solidFill>
                  <a:srgbClr val="505050"/>
                </a:solidFill>
                <a:latin typeface="Segoe UI Light"/>
                <a:ea typeface="Segoe UI" pitchFamily="34" charset="0"/>
                <a:cs typeface="Segoe UI" panose="020B0502040204020203" pitchFamily="34" charset="0"/>
              </a:rPr>
            </a:br>
            <a:r>
              <a:rPr lang="en-US" dirty="0">
                <a:solidFill>
                  <a:srgbClr val="505050"/>
                </a:solidFill>
                <a:latin typeface="Segoe UI Light"/>
                <a:ea typeface="Segoe UI" pitchFamily="34" charset="0"/>
                <a:cs typeface="Segoe UI" panose="020B0502040204020203" pitchFamily="34" charset="0"/>
              </a:rPr>
              <a:t>status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Predictive capability from advanced analytics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Stakeholder commitment to support</a:t>
            </a:r>
            <a:br>
              <a:rPr lang="en-US" dirty="0">
                <a:solidFill>
                  <a:srgbClr val="505050"/>
                </a:solidFill>
                <a:latin typeface="Segoe UI Light"/>
                <a:ea typeface="Segoe UI" pitchFamily="34" charset="0"/>
                <a:cs typeface="Segoe UI" panose="020B0502040204020203" pitchFamily="34" charset="0"/>
              </a:rPr>
            </a:br>
            <a:r>
              <a:rPr lang="en-US" dirty="0">
                <a:solidFill>
                  <a:srgbClr val="505050"/>
                </a:solidFill>
                <a:latin typeface="Segoe UI Light"/>
                <a:ea typeface="Segoe UI" pitchFamily="34" charset="0"/>
                <a:cs typeface="Segoe UI" panose="020B0502040204020203" pitchFamily="34" charset="0"/>
              </a:rPr>
              <a:t>change efforts</a:t>
            </a:r>
          </a:p>
        </p:txBody>
      </p:sp>
      <p:sp>
        <p:nvSpPr>
          <p:cNvPr id="58" name="Freeform: Shape 57"/>
          <p:cNvSpPr/>
          <p:nvPr/>
        </p:nvSpPr>
        <p:spPr bwMode="auto">
          <a:xfrm rot="2631744">
            <a:off x="2373621" y="4271271"/>
            <a:ext cx="2279410" cy="2949227"/>
          </a:xfrm>
          <a:custGeom>
            <a:avLst/>
            <a:gdLst>
              <a:gd name="connsiteX0" fmla="*/ 1937813 w 2279410"/>
              <a:gd name="connsiteY0" fmla="*/ 54177 h 2949227"/>
              <a:gd name="connsiteX1" fmla="*/ 2249682 w 2279410"/>
              <a:gd name="connsiteY1" fmla="*/ 0 h 2949227"/>
              <a:gd name="connsiteX2" fmla="*/ 2267330 w 2279410"/>
              <a:gd name="connsiteY2" fmla="*/ 122867 h 2949227"/>
              <a:gd name="connsiteX3" fmla="*/ 2072201 w 2279410"/>
              <a:gd name="connsiteY3" fmla="*/ 1336278 h 2949227"/>
              <a:gd name="connsiteX4" fmla="*/ 473579 w 2279410"/>
              <a:gd name="connsiteY4" fmla="*/ 2684481 h 2949227"/>
              <a:gd name="connsiteX5" fmla="*/ 361042 w 2279410"/>
              <a:gd name="connsiteY5" fmla="*/ 2709599 h 2949227"/>
              <a:gd name="connsiteX6" fmla="*/ 365549 w 2279410"/>
              <a:gd name="connsiteY6" fmla="*/ 2949227 h 2949227"/>
              <a:gd name="connsiteX7" fmla="*/ 0 w 2279410"/>
              <a:gd name="connsiteY7" fmla="*/ 2564453 h 2949227"/>
              <a:gd name="connsiteX8" fmla="*/ 350824 w 2279410"/>
              <a:gd name="connsiteY8" fmla="*/ 2166207 h 2949227"/>
              <a:gd name="connsiteX9" fmla="*/ 354965 w 2279410"/>
              <a:gd name="connsiteY9" fmla="*/ 2386435 h 2949227"/>
              <a:gd name="connsiteX10" fmla="*/ 403540 w 2279410"/>
              <a:gd name="connsiteY10" fmla="*/ 2375492 h 2949227"/>
              <a:gd name="connsiteX11" fmla="*/ 1782880 w 2279410"/>
              <a:gd name="connsiteY11" fmla="*/ 1207525 h 2949227"/>
              <a:gd name="connsiteX12" fmla="*/ 1952220 w 2279410"/>
              <a:gd name="connsiteY12" fmla="*/ 154478 h 29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9410" h="2949227">
                <a:moveTo>
                  <a:pt x="1937813" y="54177"/>
                </a:moveTo>
                <a:lnTo>
                  <a:pt x="2249682" y="0"/>
                </a:lnTo>
                <a:lnTo>
                  <a:pt x="2267330" y="122867"/>
                </a:lnTo>
                <a:cubicBezTo>
                  <a:pt x="2308025" y="526635"/>
                  <a:pt x="2246626" y="944325"/>
                  <a:pt x="2072201" y="1336278"/>
                </a:cubicBezTo>
                <a:cubicBezTo>
                  <a:pt x="1765595" y="2025257"/>
                  <a:pt x="1166128" y="2508016"/>
                  <a:pt x="473579" y="2684481"/>
                </a:cubicBezTo>
                <a:lnTo>
                  <a:pt x="361042" y="2709599"/>
                </a:lnTo>
                <a:lnTo>
                  <a:pt x="365549" y="2949227"/>
                </a:lnTo>
                <a:lnTo>
                  <a:pt x="0" y="2564453"/>
                </a:lnTo>
                <a:lnTo>
                  <a:pt x="350824" y="2166207"/>
                </a:lnTo>
                <a:lnTo>
                  <a:pt x="354965" y="2386435"/>
                </a:lnTo>
                <a:lnTo>
                  <a:pt x="403540" y="2375492"/>
                </a:lnTo>
                <a:cubicBezTo>
                  <a:pt x="1001172" y="2220678"/>
                  <a:pt x="1517977" y="1802791"/>
                  <a:pt x="1782880" y="1207525"/>
                </a:cubicBezTo>
                <a:cubicBezTo>
                  <a:pt x="1934253" y="867373"/>
                  <a:pt x="1987537" y="504884"/>
                  <a:pt x="1952220" y="15447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4641898" y="4723737"/>
            <a:ext cx="1168352" cy="1168352"/>
            <a:chOff x="7653902" y="4914721"/>
            <a:chExt cx="790363" cy="790363"/>
          </a:xfrm>
        </p:grpSpPr>
        <p:sp>
          <p:nvSpPr>
            <p:cNvPr id="101" name="Oval 100"/>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2"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90" name="Oval 89"/>
          <p:cNvSpPr/>
          <p:nvPr/>
        </p:nvSpPr>
        <p:spPr bwMode="auto">
          <a:xfrm>
            <a:off x="4841212" y="4923051"/>
            <a:ext cx="769724" cy="76972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914448" y="4723737"/>
            <a:ext cx="1168352" cy="1168352"/>
            <a:chOff x="-1136602" y="4723737"/>
            <a:chExt cx="1168352" cy="1168352"/>
          </a:xfrm>
        </p:grpSpPr>
        <p:sp>
          <p:nvSpPr>
            <p:cNvPr id="33" name="Oval 32"/>
            <p:cNvSpPr/>
            <p:nvPr/>
          </p:nvSpPr>
          <p:spPr bwMode="auto">
            <a:xfrm>
              <a:off x="-1136602" y="4723737"/>
              <a:ext cx="1168352" cy="116835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4" name="Group 33"/>
            <p:cNvGrpSpPr>
              <a:grpSpLocks noChangeAspect="1"/>
            </p:cNvGrpSpPr>
            <p:nvPr/>
          </p:nvGrpSpPr>
          <p:grpSpPr>
            <a:xfrm>
              <a:off x="-792591" y="5003855"/>
              <a:ext cx="480330" cy="608116"/>
              <a:chOff x="2425165" y="4255211"/>
              <a:chExt cx="587874" cy="743970"/>
            </a:xfrm>
            <a:solidFill>
              <a:schemeClr val="accent5"/>
            </a:solidFill>
          </p:grpSpPr>
          <p:sp>
            <p:nvSpPr>
              <p:cNvPr id="35" name="Rectangle 3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1" name="Group 40"/>
          <p:cNvGrpSpPr/>
          <p:nvPr/>
        </p:nvGrpSpPr>
        <p:grpSpPr>
          <a:xfrm>
            <a:off x="4466138" y="4494171"/>
            <a:ext cx="1474075" cy="1835300"/>
            <a:chOff x="4466138" y="4494171"/>
            <a:chExt cx="1474075" cy="1835300"/>
          </a:xfrm>
        </p:grpSpPr>
        <p:pic>
          <p:nvPicPr>
            <p:cNvPr id="42" name="Picture 41"/>
            <p:cNvPicPr>
              <a:picLocks noChangeAspect="1"/>
            </p:cNvPicPr>
            <p:nvPr/>
          </p:nvPicPr>
          <p:blipFill rotWithShape="1">
            <a:blip r:embed="rId3"/>
            <a:srcRect l="35916" t="65801" r="52229" b="9941"/>
            <a:stretch/>
          </p:blipFill>
          <p:spPr>
            <a:xfrm>
              <a:off x="4466138" y="4602479"/>
              <a:ext cx="1474075" cy="1696710"/>
            </a:xfrm>
            <a:prstGeom prst="rect">
              <a:avLst/>
            </a:prstGeom>
          </p:spPr>
        </p:pic>
        <p:sp>
          <p:nvSpPr>
            <p:cNvPr id="43" name="Rectangle 42"/>
            <p:cNvSpPr/>
            <p:nvPr/>
          </p:nvSpPr>
          <p:spPr bwMode="auto">
            <a:xfrm>
              <a:off x="4466138" y="4602479"/>
              <a:ext cx="1474075" cy="1702713"/>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p:cNvSpPr/>
            <p:nvPr/>
          </p:nvSpPr>
          <p:spPr bwMode="auto">
            <a:xfrm rot="2631744">
              <a:off x="5143248" y="4494171"/>
              <a:ext cx="551078" cy="945933"/>
            </a:xfrm>
            <a:custGeom>
              <a:avLst/>
              <a:gdLst>
                <a:gd name="connsiteX0" fmla="*/ 0 w 551078"/>
                <a:gd name="connsiteY0" fmla="*/ 226143 h 945933"/>
                <a:gd name="connsiteX1" fmla="*/ 235306 w 551078"/>
                <a:gd name="connsiteY1" fmla="*/ 0 h 945933"/>
                <a:gd name="connsiteX2" fmla="*/ 321424 w 551078"/>
                <a:gd name="connsiteY2" fmla="*/ 151404 h 945933"/>
                <a:gd name="connsiteX3" fmla="*/ 540244 w 551078"/>
                <a:gd name="connsiteY3" fmla="*/ 796525 h 945933"/>
                <a:gd name="connsiteX4" fmla="*/ 551078 w 551078"/>
                <a:gd name="connsiteY4" fmla="*/ 871950 h 945933"/>
                <a:gd name="connsiteX5" fmla="*/ 242054 w 551078"/>
                <a:gd name="connsiteY5" fmla="*/ 945933 h 945933"/>
                <a:gd name="connsiteX6" fmla="*/ 228941 w 551078"/>
                <a:gd name="connsiteY6" fmla="*/ 854639 h 945933"/>
                <a:gd name="connsiteX7" fmla="*/ 39040 w 551078"/>
                <a:gd name="connsiteY7" fmla="*/ 294777 h 94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78" h="945933">
                  <a:moveTo>
                    <a:pt x="0" y="226143"/>
                  </a:moveTo>
                  <a:lnTo>
                    <a:pt x="235306" y="0"/>
                  </a:lnTo>
                  <a:lnTo>
                    <a:pt x="321424" y="151404"/>
                  </a:lnTo>
                  <a:cubicBezTo>
                    <a:pt x="424793" y="355243"/>
                    <a:pt x="498382" y="572636"/>
                    <a:pt x="540244" y="796525"/>
                  </a:cubicBezTo>
                  <a:lnTo>
                    <a:pt x="551078" y="871950"/>
                  </a:lnTo>
                  <a:lnTo>
                    <a:pt x="242054" y="945933"/>
                  </a:lnTo>
                  <a:lnTo>
                    <a:pt x="228941" y="854639"/>
                  </a:lnTo>
                  <a:cubicBezTo>
                    <a:pt x="192611" y="660339"/>
                    <a:pt x="128748" y="471676"/>
                    <a:pt x="39040" y="29477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p:cNvSpPr/>
            <p:nvPr/>
          </p:nvSpPr>
          <p:spPr bwMode="auto">
            <a:xfrm rot="2631744">
              <a:off x="4624866" y="5182776"/>
              <a:ext cx="386509" cy="1146695"/>
            </a:xfrm>
            <a:custGeom>
              <a:avLst/>
              <a:gdLst>
                <a:gd name="connsiteX0" fmla="*/ 44911 w 386509"/>
                <a:gd name="connsiteY0" fmla="*/ 54177 h 1146695"/>
                <a:gd name="connsiteX1" fmla="*/ 356780 w 386509"/>
                <a:gd name="connsiteY1" fmla="*/ 0 h 1146695"/>
                <a:gd name="connsiteX2" fmla="*/ 374428 w 386509"/>
                <a:gd name="connsiteY2" fmla="*/ 122867 h 1146695"/>
                <a:gd name="connsiteX3" fmla="*/ 289096 w 386509"/>
                <a:gd name="connsiteY3" fmla="*/ 1038107 h 1146695"/>
                <a:gd name="connsiteX4" fmla="*/ 253157 w 386509"/>
                <a:gd name="connsiteY4" fmla="*/ 1146695 h 1146695"/>
                <a:gd name="connsiteX5" fmla="*/ 0 w 386509"/>
                <a:gd name="connsiteY5" fmla="*/ 883280 h 1146695"/>
                <a:gd name="connsiteX6" fmla="*/ 44657 w 386509"/>
                <a:gd name="connsiteY6" fmla="*/ 684847 h 1146695"/>
                <a:gd name="connsiteX7" fmla="*/ 59318 w 386509"/>
                <a:gd name="connsiteY7" fmla="*/ 154478 h 114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509" h="1146695">
                  <a:moveTo>
                    <a:pt x="44911" y="54177"/>
                  </a:moveTo>
                  <a:lnTo>
                    <a:pt x="356780" y="0"/>
                  </a:lnTo>
                  <a:lnTo>
                    <a:pt x="374428" y="122867"/>
                  </a:lnTo>
                  <a:cubicBezTo>
                    <a:pt x="404950" y="425693"/>
                    <a:pt x="378043" y="736350"/>
                    <a:pt x="289096" y="1038107"/>
                  </a:cubicBezTo>
                  <a:lnTo>
                    <a:pt x="253157" y="1146695"/>
                  </a:lnTo>
                  <a:lnTo>
                    <a:pt x="0" y="883280"/>
                  </a:lnTo>
                  <a:lnTo>
                    <a:pt x="44657" y="684847"/>
                  </a:lnTo>
                  <a:cubicBezTo>
                    <a:pt x="72485" y="507905"/>
                    <a:pt x="76976" y="329681"/>
                    <a:pt x="59318" y="15447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4832882" y="4914721"/>
              <a:ext cx="786384" cy="786384"/>
              <a:chOff x="4832882" y="4914721"/>
              <a:chExt cx="786384" cy="786384"/>
            </a:xfrm>
          </p:grpSpPr>
          <p:grpSp>
            <p:nvGrpSpPr>
              <p:cNvPr id="47" name="Group 46"/>
              <p:cNvGrpSpPr/>
              <p:nvPr/>
            </p:nvGrpSpPr>
            <p:grpSpPr>
              <a:xfrm>
                <a:off x="4832882" y="4914721"/>
                <a:ext cx="786384" cy="786384"/>
                <a:chOff x="7653902" y="4914721"/>
                <a:chExt cx="790363" cy="790363"/>
              </a:xfrm>
            </p:grpSpPr>
            <p:sp>
              <p:nvSpPr>
                <p:cNvPr id="49" name="Oval 48"/>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8" name="Oval 47"/>
              <p:cNvSpPr/>
              <p:nvPr/>
            </p:nvSpPr>
            <p:spPr bwMode="auto">
              <a:xfrm>
                <a:off x="483288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80817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
                                        <p:tgtEl>
                                          <p:spTgt spid="41"/>
                                        </p:tgtEl>
                                      </p:cBhvr>
                                    </p:animEffect>
                                  </p:childTnLst>
                                </p:cTn>
                              </p:par>
                              <p:par>
                                <p:cTn id="11" presetID="42" presetClass="path" presetSubtype="0" accel="50000" decel="50000" fill="hold" nodeType="withEffect">
                                  <p:stCondLst>
                                    <p:cond delay="0"/>
                                  </p:stCondLst>
                                  <p:childTnLst>
                                    <p:animMotion origin="layout" path="M -0.56893 -0.13958 L -0.56893 0.12687 " pathEditMode="relative" rAng="0" ptsTypes="AA">
                                      <p:cBhvr>
                                        <p:cTn id="12" dur="10" fill="hold"/>
                                        <p:tgtEl>
                                          <p:spTgt spid="41"/>
                                        </p:tgtEl>
                                        <p:attrNameLst>
                                          <p:attrName>ppt_x</p:attrName>
                                          <p:attrName>ppt_y</p:attrName>
                                        </p:attrNameLst>
                                      </p:cBhvr>
                                      <p:rCtr x="0" y="13323"/>
                                    </p:animMotion>
                                  </p:childTnLst>
                                </p:cTn>
                              </p:par>
                              <p:par>
                                <p:cTn id="13" presetID="42" presetClass="path" presetSubtype="0" accel="50000" decel="50000" fill="hold" nodeType="withEffect">
                                  <p:stCondLst>
                                    <p:cond delay="0"/>
                                  </p:stCondLst>
                                  <p:childTnLst>
                                    <p:animMotion origin="layout" path="M -0.28325 -0.101 L -0.27113 0.12006 " pathEditMode="relative" rAng="0" ptsTypes="AA">
                                      <p:cBhvr>
                                        <p:cTn id="14" dur="10" fill="hold"/>
                                        <p:tgtEl>
                                          <p:spTgt spid="32"/>
                                        </p:tgtEl>
                                        <p:attrNameLst>
                                          <p:attrName>ppt_x</p:attrName>
                                          <p:attrName>ppt_y</p:attrName>
                                        </p:attrNameLst>
                                      </p:cBhvr>
                                      <p:rCtr x="613" y="11053"/>
                                    </p:animMotion>
                                  </p:childTnLst>
                                </p:cTn>
                              </p:par>
                              <p:par>
                                <p:cTn id="15" presetID="6" presetClass="emph" presetSubtype="0" fill="hold" nodeType="withEffect">
                                  <p:stCondLst>
                                    <p:cond delay="0"/>
                                  </p:stCondLst>
                                  <p:childTnLst>
                                    <p:animScale>
                                      <p:cBhvr>
                                        <p:cTn id="16" dur="1000" fill="hold"/>
                                        <p:tgtEl>
                                          <p:spTgt spid="100"/>
                                        </p:tgtEl>
                                      </p:cBhvr>
                                      <p:by x="65000" y="65000"/>
                                    </p:animScale>
                                  </p:childTnLst>
                                </p:cTn>
                              </p:par>
                              <p:par>
                                <p:cTn id="17" presetID="10"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2000"/>
                                        <p:tgtEl>
                                          <p:spTgt spid="90"/>
                                        </p:tgtEl>
                                      </p:cBhvr>
                                    </p:animEffect>
                                  </p:childTnLst>
                                </p:cTn>
                              </p:par>
                              <p:par>
                                <p:cTn id="20" presetID="6" presetClass="emph" presetSubtype="0" fill="hold" nodeType="withEffect">
                                  <p:stCondLst>
                                    <p:cond delay="0"/>
                                  </p:stCondLst>
                                  <p:childTnLst>
                                    <p:animScale>
                                      <p:cBhvr>
                                        <p:cTn id="21" dur="1000" fill="hold"/>
                                        <p:tgtEl>
                                          <p:spTgt spid="82"/>
                                        </p:tgtEl>
                                      </p:cBhvr>
                                      <p:by x="150000" y="150000"/>
                                    </p:animScale>
                                  </p:childTnLst>
                                </p:cTn>
                              </p:par>
                              <p:par>
                                <p:cTn id="22" presetID="22" presetClass="entr" presetSubtype="2"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right)">
                                      <p:cBhvr>
                                        <p:cTn id="2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329543"/>
            <a:ext cx="11887518" cy="1167719"/>
          </a:xfrm>
        </p:spPr>
        <p:txBody>
          <a:bodyPr/>
          <a:lstStyle/>
          <a:p>
            <a:r>
              <a:rPr lang="en-US" sz="7200" dirty="0"/>
              <a:t>Enabling IoT solutions in your business with Microsoft</a:t>
            </a:r>
          </a:p>
        </p:txBody>
      </p:sp>
    </p:spTree>
    <p:extLst>
      <p:ext uri="{BB962C8B-B14F-4D97-AF65-F5344CB8AC3E}">
        <p14:creationId xmlns:p14="http://schemas.microsoft.com/office/powerpoint/2010/main" val="3444796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dirty="0" err="1">
                <a:solidFill>
                  <a:schemeClr val="tx1"/>
                </a:solidFill>
              </a:rPr>
              <a:t>IoT</a:t>
            </a:r>
            <a:r>
              <a:rPr lang="en-US" dirty="0">
                <a:solidFill>
                  <a:schemeClr val="tx1"/>
                </a:solidFill>
              </a:rPr>
              <a:t> Suite</a:t>
            </a:r>
          </a:p>
        </p:txBody>
      </p:sp>
      <p:grpSp>
        <p:nvGrpSpPr>
          <p:cNvPr id="9" name="Group 8"/>
          <p:cNvGrpSpPr/>
          <p:nvPr/>
        </p:nvGrpSpPr>
        <p:grpSpPr>
          <a:xfrm>
            <a:off x="670833" y="1346994"/>
            <a:ext cx="5029200" cy="5029200"/>
            <a:chOff x="684085" y="1558165"/>
            <a:chExt cx="5029200" cy="5029200"/>
          </a:xfrm>
        </p:grpSpPr>
        <p:sp>
          <p:nvSpPr>
            <p:cNvPr id="33" name="Rectangle 32"/>
            <p:cNvSpPr/>
            <p:nvPr/>
          </p:nvSpPr>
          <p:spPr bwMode="auto">
            <a:xfrm>
              <a:off x="684085" y="1558165"/>
              <a:ext cx="5029200" cy="5029200"/>
            </a:xfrm>
            <a:prstGeom prst="rect">
              <a:avLst/>
            </a:prstGeom>
            <a:solidFill>
              <a:srgbClr val="F8F8F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grpSp>
          <p:nvGrpSpPr>
            <p:cNvPr id="8" name="Group 7"/>
            <p:cNvGrpSpPr/>
            <p:nvPr/>
          </p:nvGrpSpPr>
          <p:grpSpPr>
            <a:xfrm>
              <a:off x="1001604" y="1830653"/>
              <a:ext cx="4394162" cy="4484224"/>
              <a:chOff x="942236" y="1712126"/>
              <a:chExt cx="4394162" cy="4484224"/>
            </a:xfrm>
          </p:grpSpPr>
          <p:sp>
            <p:nvSpPr>
              <p:cNvPr id="35" name="Rectangle 34"/>
              <p:cNvSpPr/>
              <p:nvPr/>
            </p:nvSpPr>
            <p:spPr>
              <a:xfrm>
                <a:off x="1621599" y="1761467"/>
                <a:ext cx="3316549"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Device Connectivity &amp; Management</a:t>
                </a:r>
              </a:p>
            </p:txBody>
          </p:sp>
          <p:sp>
            <p:nvSpPr>
              <p:cNvPr id="36" name="Freeform 6"/>
              <p:cNvSpPr>
                <a:spLocks noEditPoints="1"/>
              </p:cNvSpPr>
              <p:nvPr/>
            </p:nvSpPr>
            <p:spPr bwMode="auto">
              <a:xfrm>
                <a:off x="942236" y="2425719"/>
                <a:ext cx="536373" cy="342429"/>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a:endParaRPr>
              </a:p>
            </p:txBody>
          </p:sp>
          <p:sp>
            <p:nvSpPr>
              <p:cNvPr id="37" name="Rectangle 36"/>
              <p:cNvSpPr/>
              <p:nvPr/>
            </p:nvSpPr>
            <p:spPr>
              <a:xfrm>
                <a:off x="1621599" y="2427656"/>
                <a:ext cx="3707233"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Data Ingestion and Command &amp; Control</a:t>
                </a:r>
              </a:p>
            </p:txBody>
          </p:sp>
          <p:grpSp>
            <p:nvGrpSpPr>
              <p:cNvPr id="38" name="Group 37"/>
              <p:cNvGrpSpPr/>
              <p:nvPr/>
            </p:nvGrpSpPr>
            <p:grpSpPr>
              <a:xfrm>
                <a:off x="942236" y="3026852"/>
                <a:ext cx="493757" cy="416008"/>
                <a:chOff x="-1220314" y="1416672"/>
                <a:chExt cx="1108076" cy="927101"/>
              </a:xfrm>
              <a:solidFill>
                <a:schemeClr val="accent1"/>
              </a:solidFill>
            </p:grpSpPr>
            <p:sp>
              <p:nvSpPr>
                <p:cNvPr id="39"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0"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1"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grpSp>
          <p:sp>
            <p:nvSpPr>
              <p:cNvPr id="42" name="Rectangle 41"/>
              <p:cNvSpPr/>
              <p:nvPr/>
            </p:nvSpPr>
            <p:spPr>
              <a:xfrm>
                <a:off x="1621599" y="3065579"/>
                <a:ext cx="3714799"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Stream Processing &amp; Predictive Analytics</a:t>
                </a:r>
              </a:p>
            </p:txBody>
          </p:sp>
          <p:sp>
            <p:nvSpPr>
              <p:cNvPr id="43" name="AutoShape 2"/>
              <p:cNvSpPr>
                <a:spLocks/>
              </p:cNvSpPr>
              <p:nvPr/>
            </p:nvSpPr>
            <p:spPr bwMode="auto">
              <a:xfrm rot="1127529">
                <a:off x="1006593" y="3710390"/>
                <a:ext cx="491751" cy="480934"/>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accent1"/>
              </a:solidFill>
              <a:ln>
                <a:noFill/>
              </a:ln>
              <a:extLst/>
            </p:spPr>
            <p:txBody>
              <a:bodyPr lIns="0" tIns="0" rIns="0" bIns="0"/>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egoe UI"/>
                </a:endParaRPr>
              </a:p>
            </p:txBody>
          </p:sp>
          <p:sp>
            <p:nvSpPr>
              <p:cNvPr id="44" name="Rectangle 43"/>
              <p:cNvSpPr/>
              <p:nvPr/>
            </p:nvSpPr>
            <p:spPr>
              <a:xfrm>
                <a:off x="1621599" y="3781580"/>
                <a:ext cx="3502562"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Workflow Automation and Integration</a:t>
                </a:r>
              </a:p>
            </p:txBody>
          </p:sp>
          <p:grpSp>
            <p:nvGrpSpPr>
              <p:cNvPr id="45" name="Group 44"/>
              <p:cNvGrpSpPr/>
              <p:nvPr/>
            </p:nvGrpSpPr>
            <p:grpSpPr>
              <a:xfrm>
                <a:off x="942236" y="4458854"/>
                <a:ext cx="458065" cy="375564"/>
                <a:chOff x="-2530484" y="585787"/>
                <a:chExt cx="1119191" cy="911228"/>
              </a:xfrm>
              <a:solidFill>
                <a:schemeClr val="accent1"/>
              </a:solidFill>
            </p:grpSpPr>
            <p:sp>
              <p:nvSpPr>
                <p:cNvPr id="46"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7"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8"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9"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50"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51"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grpSp>
          <p:sp>
            <p:nvSpPr>
              <p:cNvPr id="52" name="Rectangle 51"/>
              <p:cNvSpPr/>
              <p:nvPr/>
            </p:nvSpPr>
            <p:spPr>
              <a:xfrm>
                <a:off x="1621599" y="4477359"/>
                <a:ext cx="2741520"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Dashboards and Visualization</a:t>
                </a:r>
              </a:p>
            </p:txBody>
          </p:sp>
          <p:sp>
            <p:nvSpPr>
              <p:cNvPr id="58" name="Rectangle 57"/>
              <p:cNvSpPr/>
              <p:nvPr/>
            </p:nvSpPr>
            <p:spPr>
              <a:xfrm>
                <a:off x="1621599" y="5146374"/>
                <a:ext cx="2264787"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Preconfigured Solutions</a:t>
                </a:r>
              </a:p>
            </p:txBody>
          </p:sp>
          <p:sp>
            <p:nvSpPr>
              <p:cNvPr id="60" name="Rectangle 59"/>
              <p:cNvSpPr/>
              <p:nvPr/>
            </p:nvSpPr>
            <p:spPr>
              <a:xfrm>
                <a:off x="2046994" y="5933297"/>
                <a:ext cx="1839391" cy="215444"/>
              </a:xfrm>
              <a:prstGeom prst="rect">
                <a:avLst/>
              </a:prstGeom>
              <a:solidFill>
                <a:schemeClr val="bg1">
                  <a:lumMod val="95000"/>
                </a:schemeClr>
              </a:solidFill>
            </p:spPr>
            <p:txBody>
              <a:bodyPr wrap="square" lIns="91440" tIns="0" rIns="0" bIns="0" anchor="ctr">
                <a:spAutoFit/>
              </a:bodyPr>
              <a:lstStyle/>
              <a:p>
                <a:pPr marL="0" marR="0" lvl="0" indent="0" defTabSz="932290" eaLnBrk="1" fontAlgn="base" latinLnBrk="0" hangingPunct="1">
                  <a:lnSpc>
                    <a:spcPct val="100000"/>
                  </a:lnSpc>
                  <a:spcBef>
                    <a:spcPct val="0"/>
                  </a:spcBef>
                  <a:spcAft>
                    <a:spcPts val="0"/>
                  </a:spcAft>
                  <a:buClrTx/>
                  <a:buSzTx/>
                  <a:buFontTx/>
                  <a:buNone/>
                  <a:tabLst/>
                  <a:defRPr/>
                </a:pPr>
                <a:r>
                  <a:rPr kumimoji="0" lang="en-US" sz="1400" b="0" i="0" u="none" strike="noStrike" kern="0" cap="none" spc="-31" normalizeH="0" baseline="0" noProof="0" dirty="0">
                    <a:ln>
                      <a:noFill/>
                    </a:ln>
                    <a:solidFill>
                      <a:sysClr val="windowText" lastClr="000000"/>
                    </a:solidFill>
                    <a:effectLst/>
                    <a:uLnTx/>
                    <a:uFillTx/>
                  </a:rPr>
                  <a:t>Predictive Maintenance</a:t>
                </a:r>
              </a:p>
            </p:txBody>
          </p:sp>
          <p:sp>
            <p:nvSpPr>
              <p:cNvPr id="64" name="Rectangle 63"/>
              <p:cNvSpPr/>
              <p:nvPr/>
            </p:nvSpPr>
            <p:spPr>
              <a:xfrm>
                <a:off x="2046995" y="5575131"/>
                <a:ext cx="1839391" cy="215444"/>
              </a:xfrm>
              <a:prstGeom prst="rect">
                <a:avLst/>
              </a:prstGeom>
              <a:solidFill>
                <a:schemeClr val="bg1">
                  <a:lumMod val="95000"/>
                </a:schemeClr>
              </a:solidFill>
            </p:spPr>
            <p:txBody>
              <a:bodyPr wrap="square" lIns="91440" tIns="0" rIns="0" bIns="0" anchor="ctr">
                <a:spAutoFit/>
              </a:bodyPr>
              <a:lstStyle/>
              <a:p>
                <a:pPr marL="0" marR="0" lvl="0" indent="0" defTabSz="932290" eaLnBrk="1" fontAlgn="base" latinLnBrk="0" hangingPunct="1">
                  <a:lnSpc>
                    <a:spcPct val="100000"/>
                  </a:lnSpc>
                  <a:spcBef>
                    <a:spcPct val="0"/>
                  </a:spcBef>
                  <a:spcAft>
                    <a:spcPts val="0"/>
                  </a:spcAft>
                  <a:buClrTx/>
                  <a:buSzTx/>
                  <a:buFontTx/>
                  <a:buNone/>
                  <a:tabLst/>
                  <a:defRPr/>
                </a:pPr>
                <a:r>
                  <a:rPr kumimoji="0" lang="en-US" sz="1400" b="0" i="0" u="none" strike="noStrike" kern="0" cap="none" spc="-31" normalizeH="0" baseline="0" noProof="0" dirty="0">
                    <a:ln>
                      <a:noFill/>
                    </a:ln>
                    <a:solidFill>
                      <a:sysClr val="windowText" lastClr="000000"/>
                    </a:solidFill>
                    <a:effectLst/>
                    <a:uLnTx/>
                    <a:uFillTx/>
                  </a:rPr>
                  <a:t>Remote Monitoring </a:t>
                </a:r>
              </a:p>
            </p:txBody>
          </p:sp>
          <p:grpSp>
            <p:nvGrpSpPr>
              <p:cNvPr id="7" name="Group 6"/>
              <p:cNvGrpSpPr/>
              <p:nvPr/>
            </p:nvGrpSpPr>
            <p:grpSpPr>
              <a:xfrm>
                <a:off x="942236" y="5101948"/>
                <a:ext cx="1055186" cy="1094402"/>
                <a:chOff x="928568" y="5101948"/>
                <a:chExt cx="1055186" cy="1094402"/>
              </a:xfrm>
            </p:grpSpPr>
            <p:sp>
              <p:nvSpPr>
                <p:cNvPr id="34" name="Arrow: Bent 498"/>
                <p:cNvSpPr/>
                <p:nvPr/>
              </p:nvSpPr>
              <p:spPr bwMode="auto">
                <a:xfrm rot="16200000">
                  <a:off x="1252813" y="5283858"/>
                  <a:ext cx="209994" cy="630567"/>
                </a:xfrm>
                <a:prstGeom prst="bentArrow">
                  <a:avLst>
                    <a:gd name="adj1" fmla="val 25000"/>
                    <a:gd name="adj2" fmla="val 0"/>
                    <a:gd name="adj3" fmla="val 25000"/>
                    <a:gd name="adj4" fmla="val 27215"/>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Freeform 209"/>
                <p:cNvSpPr>
                  <a:spLocks noChangeAspect="1"/>
                </p:cNvSpPr>
                <p:nvPr/>
              </p:nvSpPr>
              <p:spPr bwMode="auto">
                <a:xfrm>
                  <a:off x="1235100" y="5313122"/>
                  <a:ext cx="173622" cy="177807"/>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4" name="MEASUREMENT &amp; VERIFICATION"/>
                <p:cNvSpPr>
                  <a:spLocks noChangeAspect="1"/>
                </p:cNvSpPr>
                <p:nvPr/>
              </p:nvSpPr>
              <p:spPr bwMode="auto">
                <a:xfrm>
                  <a:off x="1254382" y="5142005"/>
                  <a:ext cx="189467" cy="1314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5" name="Rounded Rectangle 211"/>
                <p:cNvSpPr/>
                <p:nvPr/>
              </p:nvSpPr>
              <p:spPr bwMode="auto">
                <a:xfrm>
                  <a:off x="928568" y="5101948"/>
                  <a:ext cx="291411" cy="396629"/>
                </a:xfrm>
                <a:prstGeom prst="roundRect">
                  <a:avLst>
                    <a:gd name="adj" fmla="val 10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6" name="MAINTENANCE MANAGEMENT"/>
                <p:cNvSpPr>
                  <a:spLocks noChangeAspect="1"/>
                </p:cNvSpPr>
                <p:nvPr/>
              </p:nvSpPr>
              <p:spPr bwMode="auto">
                <a:xfrm>
                  <a:off x="933124" y="5122646"/>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b="0" i="0" u="none" strike="noStrike" kern="120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7" name="MAINTENANCE MANAGEMENT"/>
                <p:cNvSpPr>
                  <a:spLocks noChangeAspect="1"/>
                </p:cNvSpPr>
                <p:nvPr/>
              </p:nvSpPr>
              <p:spPr bwMode="auto">
                <a:xfrm>
                  <a:off x="961752" y="5291920"/>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b="0" i="0" u="none" strike="noStrike" kern="120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9" name="Arrow: Bent 570"/>
                <p:cNvSpPr/>
                <p:nvPr/>
              </p:nvSpPr>
              <p:spPr bwMode="auto">
                <a:xfrm rot="16200000">
                  <a:off x="1075292" y="5465108"/>
                  <a:ext cx="565042" cy="630567"/>
                </a:xfrm>
                <a:prstGeom prst="bentArrow">
                  <a:avLst>
                    <a:gd name="adj1" fmla="val 25000"/>
                    <a:gd name="adj2" fmla="val 0"/>
                    <a:gd name="adj3" fmla="val 25000"/>
                    <a:gd name="adj4" fmla="val 8139"/>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 name="Group 60"/>
                <p:cNvGrpSpPr/>
                <p:nvPr/>
              </p:nvGrpSpPr>
              <p:grpSpPr>
                <a:xfrm>
                  <a:off x="1673093" y="5885689"/>
                  <a:ext cx="310661" cy="310661"/>
                  <a:chOff x="10866655" y="6150726"/>
                  <a:chExt cx="310661" cy="310661"/>
                </a:xfrm>
              </p:grpSpPr>
              <p:sp>
                <p:nvSpPr>
                  <p:cNvPr id="62" name="Oval 61"/>
                  <p:cNvSpPr/>
                  <p:nvPr/>
                </p:nvSpPr>
                <p:spPr bwMode="auto">
                  <a:xfrm>
                    <a:off x="10866655" y="6150726"/>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Freeform 179"/>
                  <p:cNvSpPr>
                    <a:spLocks noChangeAspect="1"/>
                  </p:cNvSpPr>
                  <p:nvPr/>
                </p:nvSpPr>
                <p:spPr bwMode="auto">
                  <a:xfrm>
                    <a:off x="10915214" y="6215293"/>
                    <a:ext cx="213546" cy="18152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tx1"/>
                      </a:solidFill>
                      <a:effectLst/>
                      <a:uLnTx/>
                      <a:uFillTx/>
                      <a:ea typeface="Segoe UI" pitchFamily="34" charset="0"/>
                      <a:cs typeface="Segoe UI" pitchFamily="34" charset="0"/>
                    </a:endParaRPr>
                  </a:p>
                </p:txBody>
              </p:sp>
            </p:grpSp>
            <p:grpSp>
              <p:nvGrpSpPr>
                <p:cNvPr id="65" name="Group 64"/>
                <p:cNvGrpSpPr/>
                <p:nvPr/>
              </p:nvGrpSpPr>
              <p:grpSpPr>
                <a:xfrm>
                  <a:off x="1673093" y="5527523"/>
                  <a:ext cx="310661" cy="310661"/>
                  <a:chOff x="8541769" y="5859059"/>
                  <a:chExt cx="310661" cy="310661"/>
                </a:xfrm>
              </p:grpSpPr>
              <p:sp>
                <p:nvSpPr>
                  <p:cNvPr id="66" name="Oval 65"/>
                  <p:cNvSpPr/>
                  <p:nvPr/>
                </p:nvSpPr>
                <p:spPr bwMode="auto">
                  <a:xfrm>
                    <a:off x="8541769" y="5859059"/>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66"/>
                  <p:cNvGrpSpPr/>
                  <p:nvPr/>
                </p:nvGrpSpPr>
                <p:grpSpPr>
                  <a:xfrm>
                    <a:off x="8568339" y="5920528"/>
                    <a:ext cx="257522" cy="187722"/>
                    <a:chOff x="4516530" y="2545585"/>
                    <a:chExt cx="1143001" cy="804867"/>
                  </a:xfrm>
                  <a:solidFill>
                    <a:schemeClr val="bg1">
                      <a:lumMod val="50000"/>
                    </a:schemeClr>
                  </a:solidFill>
                </p:grpSpPr>
                <p:sp>
                  <p:nvSpPr>
                    <p:cNvPr id="77" name="Freeform 174"/>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ndParaRPr>
                    </a:p>
                  </p:txBody>
                </p:sp>
                <p:sp>
                  <p:nvSpPr>
                    <p:cNvPr id="78" name="Freeform 199"/>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chemeClr val="bg1"/>
                      </a:solid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ndParaRPr>
                    </a:p>
                  </p:txBody>
                </p:sp>
              </p:grpSp>
            </p:grpSp>
          </p:grpSp>
          <p:grpSp>
            <p:nvGrpSpPr>
              <p:cNvPr id="96" name="Group 95"/>
              <p:cNvGrpSpPr/>
              <p:nvPr/>
            </p:nvGrpSpPr>
            <p:grpSpPr>
              <a:xfrm>
                <a:off x="942236" y="1712126"/>
                <a:ext cx="495769" cy="437237"/>
                <a:chOff x="6516612" y="1727835"/>
                <a:chExt cx="495769" cy="437237"/>
              </a:xfrm>
            </p:grpSpPr>
            <p:grpSp>
              <p:nvGrpSpPr>
                <p:cNvPr id="97" name="Group 96"/>
                <p:cNvGrpSpPr/>
                <p:nvPr/>
              </p:nvGrpSpPr>
              <p:grpSpPr>
                <a:xfrm>
                  <a:off x="6516612" y="1803042"/>
                  <a:ext cx="495769" cy="362030"/>
                  <a:chOff x="6516612" y="1803042"/>
                  <a:chExt cx="495769" cy="362030"/>
                </a:xfrm>
              </p:grpSpPr>
              <p:sp>
                <p:nvSpPr>
                  <p:cNvPr id="100" name="Round Same Side Corner Rectangle 11"/>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1" name="Round Same Side Corner Rectangle 11"/>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2" name="Round Same Side Corner Rectangle 11"/>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3" name="Round Same Side Corner Rectangle 11"/>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4" name="Round Same Side Corner Rectangle 11"/>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5" name="Round Same Side Corner Rectangle 11"/>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6" name="Round Same Side Corner Rectangle 11"/>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grpSp>
            <p:sp>
              <p:nvSpPr>
                <p:cNvPr id="98" name="Isosceles Triangle 341"/>
                <p:cNvSpPr/>
                <p:nvPr/>
              </p:nvSpPr>
              <p:spPr bwMode="auto">
                <a:xfrm rot="5400000">
                  <a:off x="6540088" y="1704359"/>
                  <a:ext cx="431596" cy="478548"/>
                </a:xfrm>
                <a:prstGeom prst="triangle">
                  <a:avLst>
                    <a:gd name="adj" fmla="val 0"/>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9" name="Straight Arrow Connector 98"/>
                <p:cNvCxnSpPr/>
                <p:nvPr/>
              </p:nvCxnSpPr>
              <p:spPr>
                <a:xfrm flipV="1">
                  <a:off x="6516612" y="1727835"/>
                  <a:ext cx="478548" cy="431596"/>
                </a:xfrm>
                <a:prstGeom prst="straightConnector1">
                  <a:avLst/>
                </a:prstGeom>
                <a:ln w="28575">
                  <a:solidFill>
                    <a:schemeClr val="accent1"/>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grpSp>
      <p:pic>
        <p:nvPicPr>
          <p:cNvPr id="107" name="Picture Placeholder 2"/>
          <p:cNvPicPr>
            <a:picLocks noChangeAspect="1"/>
          </p:cNvPicPr>
          <p:nvPr/>
        </p:nvPicPr>
        <p:blipFill rotWithShape="1">
          <a:blip r:embed="rId3">
            <a:extLst>
              <a:ext uri="{28A0092B-C50C-407E-A947-70E740481C1C}">
                <a14:useLocalDpi xmlns:a14="http://schemas.microsoft.com/office/drawing/2010/main"/>
              </a:ext>
            </a:extLst>
          </a:blip>
          <a:srcRect l="48510" r="-48510"/>
          <a:stretch/>
        </p:blipFill>
        <p:spPr>
          <a:xfrm>
            <a:off x="6311777" y="-1"/>
            <a:ext cx="12436475" cy="6994525"/>
          </a:xfrm>
          <a:prstGeom prst="rect">
            <a:avLst/>
          </a:prstGeom>
        </p:spPr>
      </p:pic>
    </p:spTree>
    <p:extLst>
      <p:ext uri="{BB962C8B-B14F-4D97-AF65-F5344CB8AC3E}">
        <p14:creationId xmlns:p14="http://schemas.microsoft.com/office/powerpoint/2010/main" val="3775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8228071" y="2392470"/>
            <a:ext cx="3775978"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377440" rIns="186521" bIns="149217" numCol="1" spcCol="0" rtlCol="0" fromWordArt="0" anchor="t" anchorCtr="0" forceAA="0" compatLnSpc="1">
            <a:prstTxWarp prst="textNoShape">
              <a:avLst/>
            </a:prstTxWarp>
            <a:noAutofit/>
          </a:bodyPr>
          <a:lstStyle/>
          <a:p>
            <a:pPr lvl="0" defTabSz="932597"/>
            <a:r>
              <a:rPr lang="en-US" sz="2800" kern="0" dirty="0">
                <a:solidFill>
                  <a:schemeClr val="accent3"/>
                </a:solidFill>
                <a:latin typeface="+mj-lt"/>
              </a:rPr>
              <a:t>Cloud Security</a:t>
            </a:r>
          </a:p>
          <a:p>
            <a:pPr lvl="0" defTabSz="932597">
              <a:spcBef>
                <a:spcPts val="300"/>
              </a:spcBef>
            </a:pPr>
            <a:r>
              <a:rPr lang="en-US" sz="1600" kern="0" dirty="0">
                <a:solidFill>
                  <a:schemeClr val="tx1"/>
                </a:solidFill>
              </a:rPr>
              <a:t>Azure Security Center</a:t>
            </a:r>
          </a:p>
          <a:p>
            <a:pPr lvl="0" defTabSz="932597">
              <a:spcBef>
                <a:spcPts val="300"/>
              </a:spcBef>
            </a:pPr>
            <a:r>
              <a:rPr lang="en-US" sz="1600" kern="0" dirty="0">
                <a:solidFill>
                  <a:schemeClr val="tx1"/>
                </a:solidFill>
              </a:rPr>
              <a:t>Azure Active Directory</a:t>
            </a:r>
          </a:p>
          <a:p>
            <a:pPr lvl="0" defTabSz="932597">
              <a:spcBef>
                <a:spcPts val="300"/>
              </a:spcBef>
            </a:pPr>
            <a:r>
              <a:rPr lang="en-US" sz="1600" kern="0" dirty="0">
                <a:solidFill>
                  <a:schemeClr val="tx1"/>
                </a:solidFill>
              </a:rPr>
              <a:t>Key Vault</a:t>
            </a:r>
          </a:p>
          <a:p>
            <a:pPr lvl="0" defTabSz="932597">
              <a:spcBef>
                <a:spcPts val="300"/>
              </a:spcBef>
            </a:pPr>
            <a:r>
              <a:rPr lang="en-US" sz="1600" kern="0" dirty="0">
                <a:solidFill>
                  <a:schemeClr val="tx1"/>
                </a:solidFill>
              </a:rPr>
              <a:t>Policy-Based Access Control</a:t>
            </a:r>
          </a:p>
        </p:txBody>
      </p:sp>
      <p:sp>
        <p:nvSpPr>
          <p:cNvPr id="147" name="Rectangle 146"/>
          <p:cNvSpPr/>
          <p:nvPr/>
        </p:nvSpPr>
        <p:spPr bwMode="auto">
          <a:xfrm>
            <a:off x="3832964" y="2392470"/>
            <a:ext cx="4311138"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lvl="0" defTabSz="932597"/>
            <a:r>
              <a:rPr lang="en-US" sz="2800" kern="0" dirty="0">
                <a:solidFill>
                  <a:schemeClr val="accent4"/>
                </a:solidFill>
                <a:latin typeface="+mj-lt"/>
              </a:rPr>
              <a:t>Connection Security</a:t>
            </a:r>
          </a:p>
          <a:p>
            <a:pPr lvl="0" defTabSz="932597">
              <a:spcBef>
                <a:spcPts val="300"/>
              </a:spcBef>
            </a:pPr>
            <a:r>
              <a:rPr lang="en-US" sz="1600" kern="0" dirty="0">
                <a:solidFill>
                  <a:schemeClr val="tx1"/>
                </a:solidFill>
              </a:rPr>
              <a:t>X.509/TLS-Based Handshake and Encryption</a:t>
            </a:r>
          </a:p>
        </p:txBody>
      </p:sp>
      <p:sp>
        <p:nvSpPr>
          <p:cNvPr id="149" name="Rectangle 148"/>
          <p:cNvSpPr/>
          <p:nvPr/>
        </p:nvSpPr>
        <p:spPr bwMode="auto">
          <a:xfrm>
            <a:off x="428626" y="2392470"/>
            <a:ext cx="3291604"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lvl="0" defTabSz="932597"/>
            <a:r>
              <a:rPr lang="en-US" sz="2800" kern="0" dirty="0">
                <a:solidFill>
                  <a:schemeClr val="accent1"/>
                </a:solidFill>
                <a:latin typeface="+mj-lt"/>
              </a:rPr>
              <a:t>Device Security</a:t>
            </a:r>
          </a:p>
          <a:p>
            <a:pPr lvl="0" defTabSz="932597">
              <a:spcBef>
                <a:spcPts val="300"/>
              </a:spcBef>
            </a:pPr>
            <a:r>
              <a:rPr lang="en-US" sz="1600" kern="0" dirty="0">
                <a:solidFill>
                  <a:schemeClr val="tx1"/>
                </a:solidFill>
              </a:rPr>
              <a:t>Device Provisioning and Authorization</a:t>
            </a:r>
          </a:p>
        </p:txBody>
      </p:sp>
      <p:sp>
        <p:nvSpPr>
          <p:cNvPr id="2" name="Title 1"/>
          <p:cNvSpPr>
            <a:spLocks noGrp="1"/>
          </p:cNvSpPr>
          <p:nvPr>
            <p:ph type="title"/>
          </p:nvPr>
        </p:nvSpPr>
        <p:spPr/>
        <p:txBody>
          <a:bodyPr/>
          <a:lstStyle/>
          <a:p>
            <a:r>
              <a:rPr lang="en-US" dirty="0"/>
              <a:t>Gain defense in depth with Azure IoT Suite security</a:t>
            </a:r>
          </a:p>
        </p:txBody>
      </p:sp>
      <p:grpSp>
        <p:nvGrpSpPr>
          <p:cNvPr id="5" name="Group 4"/>
          <p:cNvGrpSpPr/>
          <p:nvPr/>
        </p:nvGrpSpPr>
        <p:grpSpPr>
          <a:xfrm>
            <a:off x="987006" y="2451228"/>
            <a:ext cx="2328964" cy="2297409"/>
            <a:chOff x="987006" y="2451228"/>
            <a:chExt cx="2328964" cy="2297409"/>
          </a:xfrm>
        </p:grpSpPr>
        <p:sp>
          <p:nvSpPr>
            <p:cNvPr id="11" name="Oval 10"/>
            <p:cNvSpPr/>
            <p:nvPr/>
          </p:nvSpPr>
          <p:spPr bwMode="auto">
            <a:xfrm>
              <a:off x="1028631" y="2597523"/>
              <a:ext cx="2138219" cy="2138219"/>
            </a:xfrm>
            <a:prstGeom prst="ellipse">
              <a:avLst/>
            </a:prstGeom>
            <a:noFill/>
            <a:ln w="508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44" name="Oval 143"/>
            <p:cNvSpPr/>
            <p:nvPr/>
          </p:nvSpPr>
          <p:spPr bwMode="auto">
            <a:xfrm>
              <a:off x="2396706" y="24512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45" name="Oval 144"/>
            <p:cNvSpPr/>
            <p:nvPr/>
          </p:nvSpPr>
          <p:spPr bwMode="auto">
            <a:xfrm>
              <a:off x="987006" y="24512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9" name="Oval 8"/>
            <p:cNvSpPr/>
            <p:nvPr/>
          </p:nvSpPr>
          <p:spPr bwMode="auto">
            <a:xfrm>
              <a:off x="1005771" y="3950023"/>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0" name="Oval 9"/>
            <p:cNvSpPr/>
            <p:nvPr/>
          </p:nvSpPr>
          <p:spPr bwMode="auto">
            <a:xfrm>
              <a:off x="2517356" y="39371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29" name="VEHICLE TRACKING"/>
            <p:cNvSpPr>
              <a:spLocks noChangeAspect="1"/>
            </p:cNvSpPr>
            <p:nvPr/>
          </p:nvSpPr>
          <p:spPr bwMode="auto">
            <a:xfrm>
              <a:off x="1130854" y="4165663"/>
              <a:ext cx="456544" cy="341545"/>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p:nvGrpSpPr>
          <p:grpSpPr>
            <a:xfrm>
              <a:off x="2537753" y="2619152"/>
              <a:ext cx="469104" cy="388110"/>
              <a:chOff x="3427203" y="1415129"/>
              <a:chExt cx="822983" cy="680888"/>
            </a:xfrm>
            <a:solidFill>
              <a:schemeClr val="accent1"/>
            </a:solidFill>
          </p:grpSpPr>
          <p:sp>
            <p:nvSpPr>
              <p:cNvPr id="40"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1" name="Oval 6"/>
              <p:cNvSpPr>
                <a:spLocks noChangeArrowheads="1"/>
              </p:cNvSpPr>
              <p:nvPr/>
            </p:nvSpPr>
            <p:spPr bwMode="auto">
              <a:xfrm>
                <a:off x="3907652" y="1504181"/>
                <a:ext cx="43380" cy="45592"/>
              </a:xfrm>
              <a:prstGeom prst="ellipse">
                <a:avLst/>
              </a:pr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2"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3" name="Oval 8"/>
              <p:cNvSpPr>
                <a:spLocks noChangeArrowheads="1"/>
              </p:cNvSpPr>
              <p:nvPr/>
            </p:nvSpPr>
            <p:spPr bwMode="auto">
              <a:xfrm>
                <a:off x="3498002" y="1489269"/>
                <a:ext cx="59339" cy="62635"/>
              </a:xfrm>
              <a:prstGeom prst="ellipse">
                <a:avLst/>
              </a:pr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4"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5"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6"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7"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8"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grpSp>
        <p:sp>
          <p:nvSpPr>
            <p:cNvPr id="49" name="Rectangle 25"/>
            <p:cNvSpPr>
              <a:spLocks noChangeAspect="1"/>
            </p:cNvSpPr>
            <p:nvPr/>
          </p:nvSpPr>
          <p:spPr bwMode="auto">
            <a:xfrm>
              <a:off x="1121233" y="2708593"/>
              <a:ext cx="493628" cy="341872"/>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530" kern="0" spc="-51" dirty="0" err="1">
                <a:solidFill>
                  <a:schemeClr val="accent2"/>
                </a:solidFill>
                <a:latin typeface="Segoe UI" pitchFamily="34" charset="0"/>
                <a:ea typeface="Segoe UI" pitchFamily="34" charset="0"/>
                <a:cs typeface="Segoe UI" pitchFamily="34" charset="0"/>
              </a:endParaRPr>
            </a:p>
          </p:txBody>
        </p:sp>
      </p:grpSp>
      <p:grpSp>
        <p:nvGrpSpPr>
          <p:cNvPr id="12" name="Group 11"/>
          <p:cNvGrpSpPr/>
          <p:nvPr/>
        </p:nvGrpSpPr>
        <p:grpSpPr>
          <a:xfrm>
            <a:off x="8509955" y="2496737"/>
            <a:ext cx="3293640" cy="1965698"/>
            <a:chOff x="8509955" y="2496737"/>
            <a:chExt cx="3293640" cy="1965698"/>
          </a:xfrm>
        </p:grpSpPr>
        <p:sp>
          <p:nvSpPr>
            <p:cNvPr id="61" name="Freeform 60"/>
            <p:cNvSpPr/>
            <p:nvPr/>
          </p:nvSpPr>
          <p:spPr bwMode="auto">
            <a:xfrm>
              <a:off x="8590016" y="2496737"/>
              <a:ext cx="3213579" cy="1965698"/>
            </a:xfrm>
            <a:custGeom>
              <a:avLst/>
              <a:gdLst>
                <a:gd name="connsiteX0" fmla="*/ 0 w 4135535"/>
                <a:gd name="connsiteY0" fmla="*/ 1718038 h 2529644"/>
                <a:gd name="connsiteX1" fmla="*/ 0 w 4135535"/>
                <a:gd name="connsiteY1" fmla="*/ 1718039 h 2529644"/>
                <a:gd name="connsiteX2" fmla="*/ 0 w 4135535"/>
                <a:gd name="connsiteY2" fmla="*/ 1718039 h 2529644"/>
                <a:gd name="connsiteX3" fmla="*/ 2787327 w 4135535"/>
                <a:gd name="connsiteY3" fmla="*/ 0 h 2529644"/>
                <a:gd name="connsiteX4" fmla="*/ 3645761 w 4135535"/>
                <a:gd name="connsiteY4" fmla="*/ 858434 h 2529644"/>
                <a:gd name="connsiteX5" fmla="*/ 3634683 w 4135535"/>
                <a:gd name="connsiteY5" fmla="*/ 968325 h 2529644"/>
                <a:gd name="connsiteX6" fmla="*/ 3639843 w 4135535"/>
                <a:gd name="connsiteY6" fmla="*/ 970214 h 2529644"/>
                <a:gd name="connsiteX7" fmla="*/ 4135535 w 4135535"/>
                <a:gd name="connsiteY7" fmla="*/ 1718039 h 2529644"/>
                <a:gd name="connsiteX8" fmla="*/ 4135534 w 4135535"/>
                <a:gd name="connsiteY8" fmla="*/ 1718039 h 2529644"/>
                <a:gd name="connsiteX9" fmla="*/ 3323929 w 4135535"/>
                <a:gd name="connsiteY9" fmla="*/ 2529644 h 2529644"/>
                <a:gd name="connsiteX10" fmla="*/ 811605 w 4135535"/>
                <a:gd name="connsiteY10" fmla="*/ 2529643 h 2529644"/>
                <a:gd name="connsiteX11" fmla="*/ 16489 w 4135535"/>
                <a:gd name="connsiteY11" fmla="*/ 1881605 h 2529644"/>
                <a:gd name="connsiteX12" fmla="*/ 0 w 4135535"/>
                <a:gd name="connsiteY12" fmla="*/ 1718039 h 2529644"/>
                <a:gd name="connsiteX13" fmla="*/ 16489 w 4135535"/>
                <a:gd name="connsiteY13" fmla="*/ 1554472 h 2529644"/>
                <a:gd name="connsiteX14" fmla="*/ 811605 w 4135535"/>
                <a:gd name="connsiteY14" fmla="*/ 906434 h 2529644"/>
                <a:gd name="connsiteX15" fmla="*/ 929688 w 4135535"/>
                <a:gd name="connsiteY15" fmla="*/ 906434 h 2529644"/>
                <a:gd name="connsiteX16" fmla="*/ 959711 w 4135535"/>
                <a:gd name="connsiteY16" fmla="*/ 809715 h 2529644"/>
                <a:gd name="connsiteX17" fmla="*/ 1613728 w 4135535"/>
                <a:gd name="connsiteY17" fmla="*/ 376204 h 2529644"/>
                <a:gd name="connsiteX18" fmla="*/ 2010582 w 4135535"/>
                <a:gd name="connsiteY18" fmla="*/ 497426 h 2529644"/>
                <a:gd name="connsiteX19" fmla="*/ 2010826 w 4135535"/>
                <a:gd name="connsiteY19" fmla="*/ 497628 h 2529644"/>
                <a:gd name="connsiteX20" fmla="*/ 2075500 w 4135535"/>
                <a:gd name="connsiteY20" fmla="*/ 378476 h 2529644"/>
                <a:gd name="connsiteX21" fmla="*/ 2787327 w 4135535"/>
                <a:gd name="connsiteY21" fmla="*/ 0 h 252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5535" h="2529644">
                  <a:moveTo>
                    <a:pt x="0" y="1718038"/>
                  </a:moveTo>
                  <a:lnTo>
                    <a:pt x="0" y="1718039"/>
                  </a:lnTo>
                  <a:lnTo>
                    <a:pt x="0" y="1718039"/>
                  </a:lnTo>
                  <a:close/>
                  <a:moveTo>
                    <a:pt x="2787327" y="0"/>
                  </a:moveTo>
                  <a:cubicBezTo>
                    <a:pt x="3261427" y="0"/>
                    <a:pt x="3645761" y="384334"/>
                    <a:pt x="3645761" y="858434"/>
                  </a:cubicBezTo>
                  <a:lnTo>
                    <a:pt x="3634683" y="968325"/>
                  </a:lnTo>
                  <a:lnTo>
                    <a:pt x="3639843" y="970214"/>
                  </a:lnTo>
                  <a:cubicBezTo>
                    <a:pt x="3931141" y="1093422"/>
                    <a:pt x="4135535" y="1381861"/>
                    <a:pt x="4135535" y="1718039"/>
                  </a:cubicBezTo>
                  <a:lnTo>
                    <a:pt x="4135534" y="1718039"/>
                  </a:lnTo>
                  <a:cubicBezTo>
                    <a:pt x="4135534" y="2166276"/>
                    <a:pt x="3772166" y="2529644"/>
                    <a:pt x="3323929" y="2529644"/>
                  </a:cubicBezTo>
                  <a:lnTo>
                    <a:pt x="811605" y="2529643"/>
                  </a:lnTo>
                  <a:cubicBezTo>
                    <a:pt x="419397" y="2529643"/>
                    <a:pt x="92168" y="2251440"/>
                    <a:pt x="16489" y="1881605"/>
                  </a:cubicBezTo>
                  <a:lnTo>
                    <a:pt x="0" y="1718039"/>
                  </a:lnTo>
                  <a:lnTo>
                    <a:pt x="16489" y="1554472"/>
                  </a:lnTo>
                  <a:cubicBezTo>
                    <a:pt x="92168" y="1184638"/>
                    <a:pt x="419397" y="906434"/>
                    <a:pt x="811605" y="906434"/>
                  </a:cubicBezTo>
                  <a:lnTo>
                    <a:pt x="929688" y="906434"/>
                  </a:lnTo>
                  <a:lnTo>
                    <a:pt x="959711" y="809715"/>
                  </a:lnTo>
                  <a:cubicBezTo>
                    <a:pt x="1067464" y="554959"/>
                    <a:pt x="1319721" y="376204"/>
                    <a:pt x="1613728" y="376204"/>
                  </a:cubicBezTo>
                  <a:cubicBezTo>
                    <a:pt x="1760732" y="376204"/>
                    <a:pt x="1897298" y="420893"/>
                    <a:pt x="2010582" y="497426"/>
                  </a:cubicBezTo>
                  <a:lnTo>
                    <a:pt x="2010826" y="497628"/>
                  </a:lnTo>
                  <a:lnTo>
                    <a:pt x="2075500" y="378476"/>
                  </a:lnTo>
                  <a:cubicBezTo>
                    <a:pt x="2229767" y="150131"/>
                    <a:pt x="2491014" y="0"/>
                    <a:pt x="2787327" y="0"/>
                  </a:cubicBezTo>
                  <a:close/>
                </a:path>
              </a:pathLst>
            </a:custGeom>
            <a:noFill/>
            <a:ln w="412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63" name="Oval 62"/>
            <p:cNvSpPr/>
            <p:nvPr/>
          </p:nvSpPr>
          <p:spPr bwMode="auto">
            <a:xfrm>
              <a:off x="8509955" y="3223925"/>
              <a:ext cx="791852" cy="791852"/>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56" name="Trusted"/>
            <p:cNvSpPr>
              <a:spLocks noChangeAspect="1" noEditPoints="1"/>
            </p:cNvSpPr>
            <p:nvPr/>
          </p:nvSpPr>
          <p:spPr bwMode="auto">
            <a:xfrm>
              <a:off x="8655779" y="3304690"/>
              <a:ext cx="304166" cy="450051"/>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3"/>
            </a:solidFill>
            <a:ln w="38100">
              <a:noFill/>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sp>
          <p:nvSpPr>
            <p:cNvPr id="167" name="Freeform 166"/>
            <p:cNvSpPr>
              <a:spLocks noChangeAspect="1"/>
            </p:cNvSpPr>
            <p:nvPr/>
          </p:nvSpPr>
          <p:spPr bwMode="auto">
            <a:xfrm rot="5280000">
              <a:off x="9066869" y="3859600"/>
              <a:ext cx="197830" cy="25155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68" name="Group 167"/>
            <p:cNvGrpSpPr/>
            <p:nvPr/>
          </p:nvGrpSpPr>
          <p:grpSpPr>
            <a:xfrm>
              <a:off x="10010878" y="3882133"/>
              <a:ext cx="214130" cy="220448"/>
              <a:chOff x="2296894" y="-3310276"/>
              <a:chExt cx="484187" cy="498475"/>
            </a:xfrm>
            <a:solidFill>
              <a:schemeClr val="accent3"/>
            </a:solidFill>
          </p:grpSpPr>
          <p:sp>
            <p:nvSpPr>
              <p:cNvPr id="1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78" name="Line 181"/>
            <p:cNvSpPr>
              <a:spLocks noChangeShapeType="1"/>
            </p:cNvSpPr>
            <p:nvPr/>
          </p:nvSpPr>
          <p:spPr bwMode="auto">
            <a:xfrm>
              <a:off x="9270201" y="3992357"/>
              <a:ext cx="168496"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0" name="Line 183"/>
            <p:cNvSpPr>
              <a:spLocks noChangeShapeType="1"/>
            </p:cNvSpPr>
            <p:nvPr/>
          </p:nvSpPr>
          <p:spPr bwMode="auto">
            <a:xfrm>
              <a:off x="10228519" y="3992357"/>
              <a:ext cx="203599"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82" name="Group 181"/>
            <p:cNvGrpSpPr/>
            <p:nvPr/>
          </p:nvGrpSpPr>
          <p:grpSpPr>
            <a:xfrm>
              <a:off x="10020005" y="3510741"/>
              <a:ext cx="202897" cy="176219"/>
              <a:chOff x="2317532" y="-4150064"/>
              <a:chExt cx="458787" cy="398463"/>
            </a:xfrm>
            <a:solidFill>
              <a:schemeClr val="accent3"/>
            </a:solidFill>
          </p:grpSpPr>
          <p:sp>
            <p:nvSpPr>
              <p:cNvPr id="183"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4"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5"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6"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88" name="Freeform 190"/>
            <p:cNvSpPr>
              <a:spLocks noEditPoints="1"/>
            </p:cNvSpPr>
            <p:nvPr/>
          </p:nvSpPr>
          <p:spPr bwMode="auto">
            <a:xfrm>
              <a:off x="10959367" y="3508636"/>
              <a:ext cx="137604" cy="179729"/>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0" name="Freeform 192"/>
            <p:cNvSpPr>
              <a:spLocks/>
            </p:cNvSpPr>
            <p:nvPr/>
          </p:nvSpPr>
          <p:spPr bwMode="auto">
            <a:xfrm>
              <a:off x="10679946" y="3815437"/>
              <a:ext cx="348224" cy="166389"/>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2" name="Freeform 194"/>
            <p:cNvSpPr>
              <a:spLocks/>
            </p:cNvSpPr>
            <p:nvPr/>
          </p:nvSpPr>
          <p:spPr bwMode="auto">
            <a:xfrm>
              <a:off x="9626850" y="3599201"/>
              <a:ext cx="341905" cy="282932"/>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4" name="Group 3"/>
            <p:cNvGrpSpPr/>
            <p:nvPr/>
          </p:nvGrpSpPr>
          <p:grpSpPr>
            <a:xfrm>
              <a:off x="10460902" y="3170942"/>
              <a:ext cx="224660" cy="199386"/>
              <a:chOff x="10460902" y="3170942"/>
              <a:chExt cx="224660" cy="199386"/>
            </a:xfrm>
            <a:solidFill>
              <a:schemeClr val="accent3"/>
            </a:solidFill>
          </p:grpSpPr>
          <p:sp>
            <p:nvSpPr>
              <p:cNvPr id="195" name="Freeform 196"/>
              <p:cNvSpPr>
                <a:spLocks noEditPoints="1"/>
              </p:cNvSpPr>
              <p:nvPr/>
            </p:nvSpPr>
            <p:spPr bwMode="auto">
              <a:xfrm>
                <a:off x="10460902" y="3170942"/>
                <a:ext cx="224660" cy="199386"/>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6" name="Group 195"/>
              <p:cNvGrpSpPr/>
              <p:nvPr/>
            </p:nvGrpSpPr>
            <p:grpSpPr>
              <a:xfrm>
                <a:off x="10496707" y="3187792"/>
                <a:ext cx="160772" cy="151646"/>
                <a:chOff x="3395444" y="-4880314"/>
                <a:chExt cx="363537" cy="342900"/>
              </a:xfrm>
              <a:grpFill/>
            </p:grpSpPr>
            <p:sp>
              <p:nvSpPr>
                <p:cNvPr id="19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1" name="Freeform 213"/>
            <p:cNvSpPr>
              <a:spLocks/>
            </p:cNvSpPr>
            <p:nvPr/>
          </p:nvSpPr>
          <p:spPr bwMode="auto">
            <a:xfrm>
              <a:off x="10722069" y="3270635"/>
              <a:ext cx="306100" cy="195174"/>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4" name="Freeform 216"/>
            <p:cNvSpPr>
              <a:spLocks/>
            </p:cNvSpPr>
            <p:nvPr/>
          </p:nvSpPr>
          <p:spPr bwMode="auto">
            <a:xfrm>
              <a:off x="10121805" y="3270635"/>
              <a:ext cx="341203" cy="23378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5" name="Line 217"/>
            <p:cNvSpPr>
              <a:spLocks noChangeShapeType="1"/>
            </p:cNvSpPr>
            <p:nvPr/>
          </p:nvSpPr>
          <p:spPr bwMode="auto">
            <a:xfrm flipV="1">
              <a:off x="10573232" y="3534611"/>
              <a:ext cx="0" cy="344713"/>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7" name="Freeform 234"/>
            <p:cNvSpPr>
              <a:spLocks/>
            </p:cNvSpPr>
            <p:nvPr/>
          </p:nvSpPr>
          <p:spPr bwMode="auto">
            <a:xfrm>
              <a:off x="9149446" y="3270635"/>
              <a:ext cx="1313562" cy="56937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19" name="Group 218"/>
            <p:cNvGrpSpPr/>
            <p:nvPr/>
          </p:nvGrpSpPr>
          <p:grpSpPr>
            <a:xfrm>
              <a:off x="9485033" y="3882133"/>
              <a:ext cx="283633" cy="220448"/>
              <a:chOff x="1107857" y="-3310276"/>
              <a:chExt cx="641349" cy="498475"/>
            </a:xfrm>
            <a:solidFill>
              <a:schemeClr val="accent3"/>
            </a:solidFill>
          </p:grpSpPr>
          <p:sp>
            <p:nvSpPr>
              <p:cNvPr id="22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25" name="Line 241"/>
            <p:cNvSpPr>
              <a:spLocks noChangeShapeType="1"/>
            </p:cNvSpPr>
            <p:nvPr/>
          </p:nvSpPr>
          <p:spPr bwMode="auto">
            <a:xfrm>
              <a:off x="9776389" y="3992357"/>
              <a:ext cx="188855"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27" name="Group 226"/>
            <p:cNvGrpSpPr/>
            <p:nvPr/>
          </p:nvGrpSpPr>
          <p:grpSpPr>
            <a:xfrm>
              <a:off x="11532252" y="3887048"/>
              <a:ext cx="188153" cy="188855"/>
              <a:chOff x="5737007" y="-3299164"/>
              <a:chExt cx="425450" cy="427038"/>
            </a:xfrm>
            <a:solidFill>
              <a:schemeClr val="accent3"/>
            </a:solidFill>
          </p:grpSpPr>
          <p:sp>
            <p:nvSpPr>
              <p:cNvPr id="22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31" name="Line 251"/>
            <p:cNvSpPr>
              <a:spLocks noChangeShapeType="1"/>
            </p:cNvSpPr>
            <p:nvPr/>
          </p:nvSpPr>
          <p:spPr bwMode="auto">
            <a:xfrm>
              <a:off x="10679946" y="3981827"/>
              <a:ext cx="805267"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33" name="Group 232"/>
            <p:cNvGrpSpPr/>
            <p:nvPr/>
          </p:nvGrpSpPr>
          <p:grpSpPr>
            <a:xfrm>
              <a:off x="10921456" y="4055819"/>
              <a:ext cx="212023" cy="214832"/>
              <a:chOff x="4355882" y="-2354601"/>
              <a:chExt cx="479425" cy="485775"/>
            </a:xfrm>
            <a:solidFill>
              <a:schemeClr val="accent3"/>
            </a:solidFill>
          </p:grpSpPr>
          <p:sp>
            <p:nvSpPr>
              <p:cNvPr id="23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0" name="Group 239"/>
            <p:cNvGrpSpPr/>
            <p:nvPr/>
          </p:nvGrpSpPr>
          <p:grpSpPr>
            <a:xfrm>
              <a:off x="10460902" y="3882133"/>
              <a:ext cx="224660" cy="198684"/>
              <a:chOff x="3314482" y="-3310276"/>
              <a:chExt cx="508000" cy="449263"/>
            </a:xfrm>
            <a:solidFill>
              <a:schemeClr val="accent3"/>
            </a:solidFill>
          </p:grpSpPr>
          <p:sp>
            <p:nvSpPr>
              <p:cNvPr id="24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3"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4"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5"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6"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7"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8"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9"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2"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3"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4"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69" name="TextBox 268"/>
          <p:cNvSpPr txBox="1"/>
          <p:nvPr/>
        </p:nvSpPr>
        <p:spPr>
          <a:xfrm>
            <a:off x="804914" y="1522630"/>
            <a:ext cx="2615788"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1"/>
                </a:solidFill>
              </a:rPr>
              <a:t>Securely connect millions of devices . . .</a:t>
            </a:r>
            <a:endParaRPr lang="en-US" sz="1100" kern="0" dirty="0">
              <a:solidFill>
                <a:schemeClr val="accent1"/>
              </a:solidFill>
            </a:endParaRPr>
          </a:p>
        </p:txBody>
      </p:sp>
      <p:sp>
        <p:nvSpPr>
          <p:cNvPr id="270" name="TextBox 269"/>
          <p:cNvSpPr txBox="1"/>
          <p:nvPr/>
        </p:nvSpPr>
        <p:spPr>
          <a:xfrm>
            <a:off x="4692515" y="1522630"/>
            <a:ext cx="2609433"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4"/>
                </a:solidFill>
              </a:rPr>
              <a:t>Over a secure internet connection . . .</a:t>
            </a:r>
            <a:endParaRPr lang="en-US" sz="1100" kern="0" dirty="0">
              <a:solidFill>
                <a:schemeClr val="accent4"/>
              </a:solidFill>
            </a:endParaRPr>
          </a:p>
        </p:txBody>
      </p:sp>
      <p:sp>
        <p:nvSpPr>
          <p:cNvPr id="271" name="TextBox 270"/>
          <p:cNvSpPr txBox="1"/>
          <p:nvPr/>
        </p:nvSpPr>
        <p:spPr>
          <a:xfrm>
            <a:off x="8362724" y="1522630"/>
            <a:ext cx="3506672"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3"/>
                </a:solidFill>
              </a:rPr>
              <a:t>To Microsoft Azure – built with security from the ground up</a:t>
            </a:r>
            <a:endParaRPr lang="en-US" sz="1100" kern="0" dirty="0">
              <a:solidFill>
                <a:schemeClr val="accent3"/>
              </a:solidFill>
            </a:endParaRPr>
          </a:p>
        </p:txBody>
      </p:sp>
      <p:grpSp>
        <p:nvGrpSpPr>
          <p:cNvPr id="278" name="Group 277"/>
          <p:cNvGrpSpPr/>
          <p:nvPr/>
        </p:nvGrpSpPr>
        <p:grpSpPr>
          <a:xfrm>
            <a:off x="3364155" y="3391838"/>
            <a:ext cx="4938500" cy="166199"/>
            <a:chOff x="2375136" y="2747786"/>
            <a:chExt cx="4842106" cy="162955"/>
          </a:xfrm>
          <a:solidFill>
            <a:schemeClr val="bg1">
              <a:lumMod val="95000"/>
            </a:schemeClr>
          </a:solidFill>
        </p:grpSpPr>
        <p:cxnSp>
          <p:nvCxnSpPr>
            <p:cNvPr id="279" name="Straight Arrow Connector 278"/>
            <p:cNvCxnSpPr/>
            <p:nvPr/>
          </p:nvCxnSpPr>
          <p:spPr>
            <a:xfrm flipH="1" flipV="1">
              <a:off x="2375136" y="2831130"/>
              <a:ext cx="4842106" cy="0"/>
            </a:xfrm>
            <a:prstGeom prst="straightConnector1">
              <a:avLst/>
            </a:prstGeom>
            <a:grpFill/>
            <a:ln w="9525">
              <a:solidFill>
                <a:schemeClr val="bg1">
                  <a:lumMod val="75000"/>
                </a:schemeClr>
              </a:solidFill>
              <a:headEnd type="none"/>
              <a:tailEnd type="triangle" w="sm" len="sm"/>
            </a:ln>
          </p:spPr>
        </p:cxnSp>
        <p:sp useBgFill="1">
          <p:nvSpPr>
            <p:cNvPr id="280" name="TextBox 279"/>
            <p:cNvSpPr txBox="1"/>
            <p:nvPr/>
          </p:nvSpPr>
          <p:spPr>
            <a:xfrm>
              <a:off x="3216776" y="2747786"/>
              <a:ext cx="3677811" cy="162955"/>
            </a:xfrm>
            <a:prstGeom prst="rect">
              <a:avLst/>
            </a:prstGeom>
            <a:grpFill/>
          </p:spPr>
          <p:txBody>
            <a:bodyPr wrap="none" lIns="0" tIns="0" rIns="0" bIns="0" rtlCol="0">
              <a:spAutoFit/>
            </a:bodyPr>
            <a:lstStyle/>
            <a:p>
              <a:pPr algn="just" defTabSz="932597">
                <a:lnSpc>
                  <a:spcPct val="90000"/>
                </a:lnSpc>
                <a:spcAft>
                  <a:spcPts val="612"/>
                </a:spcAft>
                <a:defRPr/>
              </a:pPr>
              <a:r>
                <a:rPr lang="en-US" sz="1200" kern="0" dirty="0">
                  <a:solidFill>
                    <a:schemeClr val="bg1">
                      <a:lumMod val="50000"/>
                      <a:alpha val="55000"/>
                    </a:schemeClr>
                  </a:solidFill>
                  <a:latin typeface="Segoe UI"/>
                </a:rPr>
                <a:t>101010101101010110100010101010101110100010111</a:t>
              </a:r>
              <a:endParaRPr lang="en-US" sz="1224" kern="0" dirty="0">
                <a:solidFill>
                  <a:schemeClr val="bg1">
                    <a:lumMod val="50000"/>
                    <a:alpha val="55000"/>
                  </a:schemeClr>
                </a:solidFill>
                <a:latin typeface="Segoe UI"/>
              </a:endParaRPr>
            </a:p>
          </p:txBody>
        </p:sp>
      </p:grpSp>
      <p:grpSp>
        <p:nvGrpSpPr>
          <p:cNvPr id="284" name="Group 283"/>
          <p:cNvGrpSpPr/>
          <p:nvPr/>
        </p:nvGrpSpPr>
        <p:grpSpPr>
          <a:xfrm>
            <a:off x="3420702" y="3669987"/>
            <a:ext cx="4938500" cy="166199"/>
            <a:chOff x="2375136" y="2747786"/>
            <a:chExt cx="4842106" cy="162955"/>
          </a:xfrm>
          <a:solidFill>
            <a:schemeClr val="bg1">
              <a:lumMod val="95000"/>
            </a:schemeClr>
          </a:solidFill>
        </p:grpSpPr>
        <p:cxnSp>
          <p:nvCxnSpPr>
            <p:cNvPr id="285" name="Straight Arrow Connector 284"/>
            <p:cNvCxnSpPr/>
            <p:nvPr/>
          </p:nvCxnSpPr>
          <p:spPr>
            <a:xfrm flipV="1">
              <a:off x="2375136" y="2831130"/>
              <a:ext cx="4842106" cy="0"/>
            </a:xfrm>
            <a:prstGeom prst="straightConnector1">
              <a:avLst/>
            </a:prstGeom>
            <a:grpFill/>
            <a:ln w="9525">
              <a:solidFill>
                <a:schemeClr val="bg1">
                  <a:lumMod val="75000"/>
                </a:schemeClr>
              </a:solidFill>
              <a:headEnd type="none"/>
              <a:tailEnd type="triangle" w="sm" len="sm"/>
            </a:ln>
          </p:spPr>
        </p:cxnSp>
        <p:sp useBgFill="1">
          <p:nvSpPr>
            <p:cNvPr id="286" name="TextBox 285"/>
            <p:cNvSpPr txBox="1"/>
            <p:nvPr/>
          </p:nvSpPr>
          <p:spPr>
            <a:xfrm>
              <a:off x="3175911" y="2747786"/>
              <a:ext cx="3759540" cy="162955"/>
            </a:xfrm>
            <a:prstGeom prst="rect">
              <a:avLst/>
            </a:prstGeom>
            <a:grpFill/>
          </p:spPr>
          <p:txBody>
            <a:bodyPr wrap="none" lIns="0" tIns="0" rIns="0" bIns="0" rtlCol="0">
              <a:spAutoFit/>
            </a:bodyPr>
            <a:lstStyle/>
            <a:p>
              <a:pPr algn="just" defTabSz="932597">
                <a:lnSpc>
                  <a:spcPct val="90000"/>
                </a:lnSpc>
                <a:spcAft>
                  <a:spcPts val="612"/>
                </a:spcAft>
                <a:defRPr/>
              </a:pPr>
              <a:r>
                <a:rPr lang="en-US" sz="1200" kern="0" dirty="0">
                  <a:solidFill>
                    <a:schemeClr val="bg1">
                      <a:lumMod val="50000"/>
                      <a:alpha val="55000"/>
                    </a:schemeClr>
                  </a:solidFill>
                  <a:latin typeface="Segoe UI"/>
                </a:rPr>
                <a:t>1010101011001010110100010101010101110100010111</a:t>
              </a:r>
            </a:p>
          </p:txBody>
        </p:sp>
      </p:grpSp>
      <p:grpSp>
        <p:nvGrpSpPr>
          <p:cNvPr id="282" name="Group 281"/>
          <p:cNvGrpSpPr/>
          <p:nvPr/>
        </p:nvGrpSpPr>
        <p:grpSpPr>
          <a:xfrm>
            <a:off x="5498291" y="3068330"/>
            <a:ext cx="1117909" cy="1117909"/>
            <a:chOff x="5455456" y="3437244"/>
            <a:chExt cx="1096089" cy="1096089"/>
          </a:xfrm>
        </p:grpSpPr>
        <p:sp>
          <p:nvSpPr>
            <p:cNvPr id="281" name="Oval 280"/>
            <p:cNvSpPr/>
            <p:nvPr/>
          </p:nvSpPr>
          <p:spPr bwMode="auto">
            <a:xfrm>
              <a:off x="5455456" y="3437244"/>
              <a:ext cx="1096089" cy="109608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55" name="Trusted"/>
            <p:cNvSpPr>
              <a:spLocks noChangeAspect="1" noEditPoints="1"/>
            </p:cNvSpPr>
            <p:nvPr/>
          </p:nvSpPr>
          <p:spPr bwMode="auto">
            <a:xfrm>
              <a:off x="5833084" y="3733137"/>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4"/>
            </a:solidFill>
            <a:ln w="38100">
              <a:noFill/>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153" name="Group 152"/>
          <p:cNvGrpSpPr/>
          <p:nvPr/>
        </p:nvGrpSpPr>
        <p:grpSpPr>
          <a:xfrm>
            <a:off x="10850270" y="394348"/>
            <a:ext cx="1288273" cy="699747"/>
            <a:chOff x="11027552" y="121298"/>
            <a:chExt cx="1288273" cy="699747"/>
          </a:xfrm>
        </p:grpSpPr>
        <p:sp>
          <p:nvSpPr>
            <p:cNvPr id="154" name="Rectangle 153"/>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156" name="Group 155"/>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193" name="Isosceles Triangle 192"/>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194" name="Isosceles Triangle 193"/>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158"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179"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181" name="Rectangle 180"/>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9" name="Oval 188"/>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5" name="Rectangle 35"/>
          <p:cNvSpPr>
            <a:spLocks noChangeAspect="1"/>
          </p:cNvSpPr>
          <p:nvPr/>
        </p:nvSpPr>
        <p:spPr bwMode="auto">
          <a:xfrm>
            <a:off x="2619933" y="4161315"/>
            <a:ext cx="548741" cy="340718"/>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solidFill>
                <a:srgbClr val="FF8C00"/>
              </a:solidFill>
              <a:latin typeface="Segoe UI"/>
              <a:ea typeface="Segoe UI" pitchFamily="34" charset="0"/>
              <a:cs typeface="Segoe UI" pitchFamily="34" charset="0"/>
            </a:endParaRPr>
          </a:p>
        </p:txBody>
      </p:sp>
      <p:sp>
        <p:nvSpPr>
          <p:cNvPr id="123" name="Freeform 94"/>
          <p:cNvSpPr>
            <a:spLocks noChangeAspect="1"/>
          </p:cNvSpPr>
          <p:nvPr/>
        </p:nvSpPr>
        <p:spPr bwMode="auto">
          <a:xfrm>
            <a:off x="1892800" y="3447250"/>
            <a:ext cx="414229" cy="466302"/>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0065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14642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500"/>
                                        <p:tgtEl>
                                          <p:spTgt spid="14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wipe(right)">
                                      <p:cBhvr>
                                        <p:cTn id="27" dur="500"/>
                                        <p:tgtEl>
                                          <p:spTgt spid="2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7"/>
                                        </p:tgtEl>
                                        <p:attrNameLst>
                                          <p:attrName>style.visibility</p:attrName>
                                        </p:attrNameLst>
                                      </p:cBhvr>
                                      <p:to>
                                        <p:strVal val="visible"/>
                                      </p:to>
                                    </p:set>
                                    <p:animEffect transition="in" filter="fade">
                                      <p:cBhvr>
                                        <p:cTn id="30" dur="500"/>
                                        <p:tgtEl>
                                          <p:spTgt spid="147"/>
                                        </p:tgtEl>
                                      </p:cBhvr>
                                    </p:animEffect>
                                  </p:childTnLst>
                                </p:cTn>
                              </p:par>
                              <p:par>
                                <p:cTn id="31" presetID="22" presetClass="entr" presetSubtype="8" fill="hold" nodeType="withEffect">
                                  <p:stCondLst>
                                    <p:cond delay="0"/>
                                  </p:stCondLst>
                                  <p:childTnLst>
                                    <p:set>
                                      <p:cBhvr>
                                        <p:cTn id="32" dur="1" fill="hold">
                                          <p:stCondLst>
                                            <p:cond delay="0"/>
                                          </p:stCondLst>
                                        </p:cTn>
                                        <p:tgtEl>
                                          <p:spTgt spid="284"/>
                                        </p:tgtEl>
                                        <p:attrNameLst>
                                          <p:attrName>style.visibility</p:attrName>
                                        </p:attrNameLst>
                                      </p:cBhvr>
                                      <p:to>
                                        <p:strVal val="visible"/>
                                      </p:to>
                                    </p:set>
                                    <p:animEffect transition="in" filter="wipe(left)">
                                      <p:cBhvr>
                                        <p:cTn id="33" dur="500"/>
                                        <p:tgtEl>
                                          <p:spTgt spid="284"/>
                                        </p:tgtEl>
                                      </p:cBhvr>
                                    </p:animEffect>
                                  </p:childTnLst>
                                </p:cTn>
                              </p:par>
                              <p:par>
                                <p:cTn id="34" presetID="10" presetClass="entr" presetSubtype="0" fill="hold" nodeType="with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1750"/>
                            </p:stCondLst>
                            <p:childTnLst>
                              <p:par>
                                <p:cTn id="38" presetID="22" presetClass="entr" presetSubtype="8" fill="hold" grpId="0" nodeType="afterEffect">
                                  <p:stCondLst>
                                    <p:cond delay="0"/>
                                  </p:stCondLst>
                                  <p:childTnLst>
                                    <p:set>
                                      <p:cBhvr>
                                        <p:cTn id="39" dur="1" fill="hold">
                                          <p:stCondLst>
                                            <p:cond delay="0"/>
                                          </p:stCondLst>
                                        </p:cTn>
                                        <p:tgtEl>
                                          <p:spTgt spid="269"/>
                                        </p:tgtEl>
                                        <p:attrNameLst>
                                          <p:attrName>style.visibility</p:attrName>
                                        </p:attrNameLst>
                                      </p:cBhvr>
                                      <p:to>
                                        <p:strVal val="visible"/>
                                      </p:to>
                                    </p:set>
                                    <p:animEffect transition="in" filter="wipe(left)">
                                      <p:cBhvr>
                                        <p:cTn id="40" dur="500"/>
                                        <p:tgtEl>
                                          <p:spTgt spid="269"/>
                                        </p:tgtEl>
                                      </p:cBhvr>
                                    </p:animEffect>
                                  </p:childTnLst>
                                </p:cTn>
                              </p:par>
                            </p:childTnLst>
                          </p:cTn>
                        </p:par>
                        <p:par>
                          <p:cTn id="41" fill="hold">
                            <p:stCondLst>
                              <p:cond delay="2250"/>
                            </p:stCondLst>
                            <p:childTnLst>
                              <p:par>
                                <p:cTn id="42" presetID="22" presetClass="entr" presetSubtype="8" fill="hold" grpId="0" nodeType="afterEffect">
                                  <p:stCondLst>
                                    <p:cond delay="0"/>
                                  </p:stCondLst>
                                  <p:childTnLst>
                                    <p:set>
                                      <p:cBhvr>
                                        <p:cTn id="43" dur="1" fill="hold">
                                          <p:stCondLst>
                                            <p:cond delay="0"/>
                                          </p:stCondLst>
                                        </p:cTn>
                                        <p:tgtEl>
                                          <p:spTgt spid="270"/>
                                        </p:tgtEl>
                                        <p:attrNameLst>
                                          <p:attrName>style.visibility</p:attrName>
                                        </p:attrNameLst>
                                      </p:cBhvr>
                                      <p:to>
                                        <p:strVal val="visible"/>
                                      </p:to>
                                    </p:set>
                                    <p:animEffect transition="in" filter="wipe(left)">
                                      <p:cBhvr>
                                        <p:cTn id="44" dur="500"/>
                                        <p:tgtEl>
                                          <p:spTgt spid="270"/>
                                        </p:tgtEl>
                                      </p:cBhvr>
                                    </p:animEffect>
                                  </p:childTnLst>
                                </p:cTn>
                              </p:par>
                            </p:childTnLst>
                          </p:cTn>
                        </p:par>
                        <p:par>
                          <p:cTn id="45" fill="hold">
                            <p:stCondLst>
                              <p:cond delay="2750"/>
                            </p:stCondLst>
                            <p:childTnLst>
                              <p:par>
                                <p:cTn id="46" presetID="22" presetClass="entr" presetSubtype="8" fill="hold" grpId="0" nodeType="afterEffect">
                                  <p:stCondLst>
                                    <p:cond delay="0"/>
                                  </p:stCondLst>
                                  <p:childTnLst>
                                    <p:set>
                                      <p:cBhvr>
                                        <p:cTn id="47" dur="1" fill="hold">
                                          <p:stCondLst>
                                            <p:cond delay="0"/>
                                          </p:stCondLst>
                                        </p:cTn>
                                        <p:tgtEl>
                                          <p:spTgt spid="271"/>
                                        </p:tgtEl>
                                        <p:attrNameLst>
                                          <p:attrName>style.visibility</p:attrName>
                                        </p:attrNameLst>
                                      </p:cBhvr>
                                      <p:to>
                                        <p:strVal val="visible"/>
                                      </p:to>
                                    </p:set>
                                    <p:animEffect transition="in" filter="wipe(left)">
                                      <p:cBhvr>
                                        <p:cTn id="4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9" grpId="0" animBg="1"/>
      <p:bldP spid="269" grpId="0"/>
      <p:bldP spid="270" grpId="0"/>
      <p:bldP spid="271" grpId="0"/>
      <p:bldP spid="125" grpId="0" animBg="1"/>
      <p:bldP spid="123"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Accelerate time to value with preconfigured solutions</a:t>
            </a:r>
          </a:p>
        </p:txBody>
      </p:sp>
      <p:sp>
        <p:nvSpPr>
          <p:cNvPr id="7" name="TextBox 6"/>
          <p:cNvSpPr txBox="1"/>
          <p:nvPr/>
        </p:nvSpPr>
        <p:spPr>
          <a:xfrm>
            <a:off x="441546" y="2125663"/>
            <a:ext cx="5449301" cy="4432542"/>
          </a:xfrm>
          <a:prstGeom prst="rect">
            <a:avLst/>
          </a:prstGeom>
          <a:solidFill>
            <a:schemeClr val="bg1">
              <a:lumMod val="95000"/>
            </a:schemeClr>
          </a:solidFill>
          <a:ln w="6350">
            <a:no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endParaRPr lang="en-US" sz="2400" dirty="0">
              <a:solidFill>
                <a:schemeClr val="tx2"/>
              </a:solidFill>
              <a:latin typeface="Segoe UI Semibold" panose="020B0702040204020203" pitchFamily="34" charset="0"/>
              <a:cs typeface="Segoe UI Semibold" panose="020B0702040204020203" pitchFamily="34" charset="0"/>
            </a:endParaRPr>
          </a:p>
        </p:txBody>
      </p:sp>
      <p:grpSp>
        <p:nvGrpSpPr>
          <p:cNvPr id="15" name="Group 14"/>
          <p:cNvGrpSpPr/>
          <p:nvPr/>
        </p:nvGrpSpPr>
        <p:grpSpPr>
          <a:xfrm>
            <a:off x="1047384" y="2286996"/>
            <a:ext cx="4237624" cy="2883078"/>
            <a:chOff x="1103170" y="2453019"/>
            <a:chExt cx="3792237" cy="258005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170" y="2453019"/>
              <a:ext cx="3792237" cy="2580059"/>
            </a:xfrm>
            <a:prstGeom prst="rect">
              <a:avLst/>
            </a:prstGeom>
          </p:spPr>
        </p:pic>
        <p:pic>
          <p:nvPicPr>
            <p:cNvPr id="26" name="Picture 3" descr="image001"/>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03021" y="2614186"/>
              <a:ext cx="3381954" cy="225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p:cNvSpPr/>
          <p:nvPr/>
        </p:nvSpPr>
        <p:spPr bwMode="auto">
          <a:xfrm>
            <a:off x="441546" y="5290038"/>
            <a:ext cx="5449301" cy="1130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Get started in minutes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Modify existing rules and alerts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Add your devices and begin tailor to your needs</a:t>
            </a:r>
          </a:p>
        </p:txBody>
      </p:sp>
      <p:sp>
        <p:nvSpPr>
          <p:cNvPr id="39" name="TextBox 38"/>
          <p:cNvSpPr txBox="1"/>
          <p:nvPr/>
        </p:nvSpPr>
        <p:spPr>
          <a:xfrm>
            <a:off x="441546" y="1198314"/>
            <a:ext cx="5449301" cy="814482"/>
          </a:xfrm>
          <a:prstGeom prst="rect">
            <a:avLst/>
          </a:prstGeom>
          <a:noFill/>
          <a:ln w="6350">
            <a:no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r>
              <a:rPr lang="en-US" sz="2400" dirty="0">
                <a:solidFill>
                  <a:schemeClr val="tx2"/>
                </a:solidFill>
                <a:latin typeface="+mj-lt"/>
                <a:cs typeface="Segoe UI Semibold" panose="020B0702040204020203" pitchFamily="34" charset="0"/>
              </a:rPr>
              <a:t>Start quickly for </a:t>
            </a:r>
            <a:br>
              <a:rPr lang="en-US" sz="2400" dirty="0">
                <a:solidFill>
                  <a:schemeClr val="tx2"/>
                </a:solidFill>
                <a:latin typeface="+mj-lt"/>
                <a:cs typeface="Segoe UI Semibold" panose="020B0702040204020203" pitchFamily="34" charset="0"/>
              </a:rPr>
            </a:br>
            <a:r>
              <a:rPr lang="en-US" sz="2400" dirty="0">
                <a:solidFill>
                  <a:schemeClr val="tx2"/>
                </a:solidFill>
                <a:latin typeface="+mj-lt"/>
                <a:cs typeface="Segoe UI Semibold" panose="020B0702040204020203" pitchFamily="34" charset="0"/>
              </a:rPr>
              <a:t>common IoT scenarios</a:t>
            </a:r>
          </a:p>
        </p:txBody>
      </p:sp>
      <p:grpSp>
        <p:nvGrpSpPr>
          <p:cNvPr id="5" name="Group 4"/>
          <p:cNvGrpSpPr/>
          <p:nvPr/>
        </p:nvGrpSpPr>
        <p:grpSpPr>
          <a:xfrm>
            <a:off x="6520992" y="1209331"/>
            <a:ext cx="5488446" cy="5348874"/>
            <a:chOff x="6520992" y="1209331"/>
            <a:chExt cx="5488446" cy="5348874"/>
          </a:xfrm>
        </p:grpSpPr>
        <p:sp>
          <p:nvSpPr>
            <p:cNvPr id="6" name="TextBox 5"/>
            <p:cNvSpPr txBox="1"/>
            <p:nvPr/>
          </p:nvSpPr>
          <p:spPr>
            <a:xfrm>
              <a:off x="6520992" y="2125663"/>
              <a:ext cx="5488446" cy="4432542"/>
            </a:xfrm>
            <a:prstGeom prst="rect">
              <a:avLst/>
            </a:prstGeom>
            <a:solidFill>
              <a:schemeClr val="bg1">
                <a:lumMod val="95000"/>
              </a:schemeClr>
            </a:solidFill>
            <a:ln w="6350">
              <a:no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endParaRPr lang="en-US" sz="2400" dirty="0">
                <a:solidFill>
                  <a:schemeClr val="tx2"/>
                </a:solidFill>
                <a:latin typeface="Segoe UI Semibold" panose="020B0702040204020203" pitchFamily="34" charset="0"/>
                <a:cs typeface="Segoe UI Semibold" panose="020B0702040204020203" pitchFamily="34" charset="0"/>
              </a:endParaRPr>
            </a:p>
          </p:txBody>
        </p:sp>
        <p:grpSp>
          <p:nvGrpSpPr>
            <p:cNvPr id="17" name="Group 16"/>
            <p:cNvGrpSpPr/>
            <p:nvPr/>
          </p:nvGrpSpPr>
          <p:grpSpPr>
            <a:xfrm>
              <a:off x="7144466" y="2287041"/>
              <a:ext cx="4241498" cy="2884218"/>
              <a:chOff x="7523542" y="2453019"/>
              <a:chExt cx="3792237" cy="2580059"/>
            </a:xfrm>
          </p:grpSpPr>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3542" y="2453019"/>
                <a:ext cx="3792237" cy="2580059"/>
              </a:xfrm>
              <a:prstGeom prst="rect">
                <a:avLst/>
              </a:prstGeom>
            </p:spPr>
          </p:pic>
          <p:pic>
            <p:nvPicPr>
              <p:cNvPr id="24" name="Picture 2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24140" y="2614185"/>
                <a:ext cx="3370580" cy="225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Rectangle 26"/>
            <p:cNvSpPr/>
            <p:nvPr/>
          </p:nvSpPr>
          <p:spPr bwMode="auto">
            <a:xfrm>
              <a:off x="6520992" y="5290038"/>
              <a:ext cx="5488446" cy="1130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Fine-tuned to specific assets and processes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Highly visual for your real-time operational data</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Integrate with back-end systems</a:t>
              </a:r>
            </a:p>
          </p:txBody>
        </p:sp>
        <p:sp>
          <p:nvSpPr>
            <p:cNvPr id="40" name="TextBox 39"/>
            <p:cNvSpPr txBox="1"/>
            <p:nvPr/>
          </p:nvSpPr>
          <p:spPr>
            <a:xfrm>
              <a:off x="6520992" y="1209331"/>
              <a:ext cx="5488446" cy="685570"/>
            </a:xfrm>
            <a:prstGeom prst="rect">
              <a:avLst/>
            </a:prstGeom>
            <a:noFill/>
            <a:ln w="6350">
              <a:no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r>
                <a:rPr lang="en-US" sz="2400" dirty="0">
                  <a:solidFill>
                    <a:schemeClr val="tx2"/>
                  </a:solidFill>
                  <a:latin typeface="+mj-lt"/>
                  <a:cs typeface="Segoe UI Semibold" panose="020B0702040204020203" pitchFamily="34" charset="0"/>
                </a:rPr>
                <a:t>Finish with your Internet of </a:t>
              </a:r>
              <a:br>
                <a:rPr lang="en-US" sz="2400" dirty="0">
                  <a:solidFill>
                    <a:schemeClr val="tx2"/>
                  </a:solidFill>
                  <a:latin typeface="+mj-lt"/>
                  <a:cs typeface="Segoe UI Semibold" panose="020B0702040204020203" pitchFamily="34" charset="0"/>
                </a:rPr>
              </a:br>
              <a:r>
                <a:rPr lang="en-US" sz="2400" dirty="0">
                  <a:solidFill>
                    <a:schemeClr val="tx2"/>
                  </a:solidFill>
                  <a:latin typeface="+mj-lt"/>
                  <a:cs typeface="Segoe UI Semibold" panose="020B0702040204020203" pitchFamily="34" charset="0"/>
                </a:rPr>
                <a:t>Things application</a:t>
              </a:r>
            </a:p>
          </p:txBody>
        </p:sp>
      </p:grpSp>
      <p:grpSp>
        <p:nvGrpSpPr>
          <p:cNvPr id="4" name="Group 3"/>
          <p:cNvGrpSpPr/>
          <p:nvPr/>
        </p:nvGrpSpPr>
        <p:grpSpPr>
          <a:xfrm>
            <a:off x="5963095" y="3645439"/>
            <a:ext cx="485647" cy="485647"/>
            <a:chOff x="5963095" y="3645439"/>
            <a:chExt cx="485647" cy="485647"/>
          </a:xfrm>
        </p:grpSpPr>
        <p:sp>
          <p:nvSpPr>
            <p:cNvPr id="28" name="Oval 27"/>
            <p:cNvSpPr/>
            <p:nvPr/>
          </p:nvSpPr>
          <p:spPr bwMode="auto">
            <a:xfrm>
              <a:off x="5963095" y="3645439"/>
              <a:ext cx="485647" cy="485647"/>
            </a:xfrm>
            <a:prstGeom prst="ellipse">
              <a:avLst/>
            </a:prstGeom>
            <a:solidFill>
              <a:schemeClr val="bg1">
                <a:alpha val="18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2"/>
                </a:solidFill>
                <a:ea typeface="Segoe UI" pitchFamily="34" charset="0"/>
                <a:cs typeface="Segoe UI" pitchFamily="34" charset="0"/>
              </a:endParaRPr>
            </a:p>
          </p:txBody>
        </p:sp>
        <p:sp>
          <p:nvSpPr>
            <p:cNvPr id="33" name="Rectangle 32"/>
            <p:cNvSpPr/>
            <p:nvPr/>
          </p:nvSpPr>
          <p:spPr>
            <a:xfrm>
              <a:off x="6054741" y="3838688"/>
              <a:ext cx="271745" cy="99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L-Shape 33"/>
            <p:cNvSpPr/>
            <p:nvPr/>
          </p:nvSpPr>
          <p:spPr>
            <a:xfrm rot="13500000">
              <a:off x="6122085" y="3770532"/>
              <a:ext cx="234563" cy="235461"/>
            </a:xfrm>
            <a:prstGeom prst="corner">
              <a:avLst>
                <a:gd name="adj1" fmla="val 26557"/>
                <a:gd name="adj2" fmla="val 30198"/>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grpSp>
        <p:nvGrpSpPr>
          <p:cNvPr id="31" name="Group 30"/>
          <p:cNvGrpSpPr/>
          <p:nvPr/>
        </p:nvGrpSpPr>
        <p:grpSpPr>
          <a:xfrm>
            <a:off x="10850270" y="394348"/>
            <a:ext cx="1288273" cy="699747"/>
            <a:chOff x="11027552" y="121298"/>
            <a:chExt cx="1288273" cy="699747"/>
          </a:xfrm>
        </p:grpSpPr>
        <p:sp>
          <p:nvSpPr>
            <p:cNvPr id="32" name="Rectangle 31"/>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36" name="Group 35"/>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51" name="Isosceles Triangle 50"/>
              <p:cNvSpPr/>
              <p:nvPr/>
            </p:nvSpPr>
            <p:spPr bwMode="auto">
              <a:xfrm rot="5400000">
                <a:off x="2557209" y="1661158"/>
                <a:ext cx="365760" cy="27432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52" name="Isosceles Triangle 51"/>
              <p:cNvSpPr/>
              <p:nvPr/>
            </p:nvSpPr>
            <p:spPr bwMode="auto">
              <a:xfrm rot="5400000">
                <a:off x="2821256" y="1661924"/>
                <a:ext cx="365759" cy="27432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37"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38"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41" name="Rectangle 40"/>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9" name="Oval 48"/>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76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you get with remote monitoring preconfigured solution</a:t>
            </a:r>
          </a:p>
        </p:txBody>
      </p:sp>
      <p:sp>
        <p:nvSpPr>
          <p:cNvPr id="119" name="Line 18"/>
          <p:cNvSpPr>
            <a:spLocks noChangeShapeType="1"/>
          </p:cNvSpPr>
          <p:nvPr/>
        </p:nvSpPr>
        <p:spPr bwMode="auto">
          <a:xfrm>
            <a:off x="1885069" y="4254591"/>
            <a:ext cx="914400"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Line 83"/>
          <p:cNvSpPr>
            <a:spLocks noChangeShapeType="1"/>
          </p:cNvSpPr>
          <p:nvPr/>
        </p:nvSpPr>
        <p:spPr bwMode="auto">
          <a:xfrm flipH="1">
            <a:off x="1885069" y="4019610"/>
            <a:ext cx="914400" cy="0"/>
          </a:xfrm>
          <a:prstGeom prst="line">
            <a:avLst/>
          </a:prstGeom>
          <a:solidFill>
            <a:schemeClr val="tx1"/>
          </a:solidFill>
          <a:ln w="6350" cap="rnd">
            <a:solidFill>
              <a:schemeClr val="tx1"/>
            </a:solidFill>
            <a:prstDash val="solid"/>
            <a:round/>
            <a:headEnd type="triangle" w="med" len="sm"/>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6"/>
          <p:cNvSpPr>
            <a:spLocks noChangeArrowheads="1"/>
          </p:cNvSpPr>
          <p:nvPr/>
        </p:nvSpPr>
        <p:spPr bwMode="auto">
          <a:xfrm>
            <a:off x="274320" y="1890656"/>
            <a:ext cx="1435726" cy="40919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ea typeface="+mn-ea"/>
                <a:cs typeface="Segoe UI Light" panose="020B0502040204020203" pitchFamily="34" charset="0"/>
              </a:rPr>
              <a:t>Devices</a:t>
            </a:r>
            <a:endParaRPr kumimoji="0" lang="en-US" sz="1600" b="0" i="0" u="none" strike="noStrike" kern="0" cap="none" spc="0" normalizeH="0" baseline="0" noProof="0" dirty="0">
              <a:ln>
                <a:noFill/>
              </a:ln>
              <a:solidFill>
                <a:schemeClr val="bg1"/>
              </a:solidFill>
              <a:effectLst/>
              <a:uLnTx/>
              <a:uFillTx/>
              <a:ea typeface="+mn-ea"/>
              <a:cs typeface="Segoe UI Light" panose="020B0502040204020203" pitchFamily="34" charset="0"/>
            </a:endParaRPr>
          </a:p>
        </p:txBody>
      </p:sp>
      <p:sp>
        <p:nvSpPr>
          <p:cNvPr id="126" name="Azuee Iot Suite"/>
          <p:cNvSpPr>
            <a:spLocks noChangeArrowheads="1"/>
          </p:cNvSpPr>
          <p:nvPr/>
        </p:nvSpPr>
        <p:spPr bwMode="auto">
          <a:xfrm>
            <a:off x="2996247" y="1872033"/>
            <a:ext cx="6560910" cy="4091953"/>
          </a:xfrm>
          <a:prstGeom prst="rect">
            <a:avLst/>
          </a:prstGeom>
          <a:noFill/>
          <a:ln w="63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127" name="Group 126"/>
          <p:cNvGrpSpPr/>
          <p:nvPr/>
        </p:nvGrpSpPr>
        <p:grpSpPr>
          <a:xfrm>
            <a:off x="672711" y="3469032"/>
            <a:ext cx="731644" cy="756510"/>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Rectangle 20"/>
          <p:cNvSpPr>
            <a:spLocks noChangeArrowheads="1"/>
          </p:cNvSpPr>
          <p:nvPr/>
        </p:nvSpPr>
        <p:spPr bwMode="auto">
          <a:xfrm>
            <a:off x="10629900" y="1890657"/>
            <a:ext cx="1533659" cy="4091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ea typeface="+mn-ea"/>
                <a:cs typeface="Segoe UI Light" panose="020B0502040204020203" pitchFamily="34" charset="0"/>
              </a:rPr>
              <a:t>Back end systems and processes</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mn-ea"/>
              <a:cs typeface="Segoe UI Light" panose="020B0502040204020203" pitchFamily="34" charset="0"/>
            </a:endParaRPr>
          </a:p>
        </p:txBody>
      </p:sp>
      <p:sp>
        <p:nvSpPr>
          <p:cNvPr id="132" name="Rectangle 127"/>
          <p:cNvSpPr>
            <a:spLocks noChangeArrowheads="1"/>
          </p:cNvSpPr>
          <p:nvPr/>
        </p:nvSpPr>
        <p:spPr bwMode="auto">
          <a:xfrm>
            <a:off x="746433" y="414970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3" name="Freeform 132"/>
          <p:cNvSpPr>
            <a:spLocks noChangeAspect="1"/>
          </p:cNvSpPr>
          <p:nvPr/>
        </p:nvSpPr>
        <p:spPr bwMode="auto">
          <a:xfrm rot="5280000">
            <a:off x="3231461" y="388284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34" name="Group 133"/>
          <p:cNvGrpSpPr/>
          <p:nvPr/>
        </p:nvGrpSpPr>
        <p:grpSpPr>
          <a:xfrm>
            <a:off x="5366045" y="3918010"/>
            <a:ext cx="484187" cy="498475"/>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3" name="Rectangle 180"/>
          <p:cNvSpPr>
            <a:spLocks noChangeArrowheads="1"/>
          </p:cNvSpPr>
          <p:nvPr/>
        </p:nvSpPr>
        <p:spPr bwMode="auto">
          <a:xfrm>
            <a:off x="5289845" y="447522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144" name="Line 181"/>
          <p:cNvSpPr>
            <a:spLocks noChangeShapeType="1"/>
          </p:cNvSpPr>
          <p:nvPr/>
        </p:nvSpPr>
        <p:spPr bwMode="auto">
          <a:xfrm>
            <a:off x="3691233" y="4186297"/>
            <a:ext cx="43309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Line 183"/>
          <p:cNvSpPr>
            <a:spLocks noChangeShapeType="1"/>
          </p:cNvSpPr>
          <p:nvPr/>
        </p:nvSpPr>
        <p:spPr bwMode="auto">
          <a:xfrm>
            <a:off x="5858170" y="4186297"/>
            <a:ext cx="46037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6" name="Group 145"/>
          <p:cNvGrpSpPr/>
          <p:nvPr/>
        </p:nvGrpSpPr>
        <p:grpSpPr>
          <a:xfrm>
            <a:off x="5386683" y="3097272"/>
            <a:ext cx="458787" cy="398463"/>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1" name="Rectangle 189"/>
          <p:cNvSpPr>
            <a:spLocks noChangeArrowheads="1"/>
          </p:cNvSpPr>
          <p:nvPr/>
        </p:nvSpPr>
        <p:spPr bwMode="auto">
          <a:xfrm>
            <a:off x="5185070" y="3492560"/>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effectLst/>
              <a:uLnTx/>
              <a:uFillTx/>
              <a:ea typeface="+mn-ea"/>
              <a:cs typeface="+mn-cs"/>
            </a:endParaRPr>
          </a:p>
        </p:txBody>
      </p:sp>
      <p:sp>
        <p:nvSpPr>
          <p:cNvPr id="152" name="Freeform 190"/>
          <p:cNvSpPr>
            <a:spLocks noEditPoints="1"/>
          </p:cNvSpPr>
          <p:nvPr/>
        </p:nvSpPr>
        <p:spPr bwMode="auto">
          <a:xfrm>
            <a:off x="7510758" y="3092510"/>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191"/>
          <p:cNvSpPr>
            <a:spLocks noChangeArrowheads="1"/>
          </p:cNvSpPr>
          <p:nvPr/>
        </p:nvSpPr>
        <p:spPr bwMode="auto">
          <a:xfrm>
            <a:off x="7272633" y="3492560"/>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dirty="0">
              <a:ln>
                <a:noFill/>
              </a:ln>
              <a:effectLst/>
              <a:uLnTx/>
              <a:uFillTx/>
              <a:ea typeface="+mn-ea"/>
              <a:cs typeface="+mn-cs"/>
            </a:endParaRPr>
          </a:p>
        </p:txBody>
      </p:sp>
      <p:sp>
        <p:nvSpPr>
          <p:cNvPr id="154" name="Freeform 192"/>
          <p:cNvSpPr>
            <a:spLocks/>
          </p:cNvSpPr>
          <p:nvPr/>
        </p:nvSpPr>
        <p:spPr bwMode="auto">
          <a:xfrm>
            <a:off x="6878933" y="3786247"/>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194"/>
          <p:cNvSpPr>
            <a:spLocks/>
          </p:cNvSpPr>
          <p:nvPr/>
        </p:nvSpPr>
        <p:spPr bwMode="auto">
          <a:xfrm>
            <a:off x="4497683" y="3297297"/>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p:cNvGrpSpPr/>
          <p:nvPr/>
        </p:nvGrpSpPr>
        <p:grpSpPr>
          <a:xfrm>
            <a:off x="6383633" y="2328922"/>
            <a:ext cx="508000" cy="450850"/>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2" name="Rectangle 212"/>
          <p:cNvSpPr>
            <a:spLocks noChangeArrowheads="1"/>
          </p:cNvSpPr>
          <p:nvPr/>
        </p:nvSpPr>
        <p:spPr bwMode="auto">
          <a:xfrm>
            <a:off x="6276702" y="2805985"/>
            <a:ext cx="7309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a:t>
            </a:r>
            <a:b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b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Mobile App</a:t>
            </a:r>
            <a:endParaRPr kumimoji="0" lang="en-US" altLang="en-US" sz="1800" b="0" i="0" u="none" strike="noStrike" kern="1200" cap="none" spc="0" normalizeH="0" baseline="0" noProof="0" dirty="0">
              <a:ln>
                <a:noFill/>
              </a:ln>
              <a:effectLst/>
              <a:uLnTx/>
              <a:uFillTx/>
              <a:ea typeface="+mn-ea"/>
              <a:cs typeface="+mn-cs"/>
            </a:endParaRPr>
          </a:p>
        </p:txBody>
      </p:sp>
      <p:sp>
        <p:nvSpPr>
          <p:cNvPr id="173" name="Freeform 213"/>
          <p:cNvSpPr>
            <a:spLocks/>
          </p:cNvSpPr>
          <p:nvPr/>
        </p:nvSpPr>
        <p:spPr bwMode="auto">
          <a:xfrm>
            <a:off x="6974183" y="2554347"/>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16"/>
          <p:cNvSpPr>
            <a:spLocks/>
          </p:cNvSpPr>
          <p:nvPr/>
        </p:nvSpPr>
        <p:spPr bwMode="auto">
          <a:xfrm>
            <a:off x="5616870" y="2554347"/>
            <a:ext cx="684213"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Line 217"/>
          <p:cNvSpPr>
            <a:spLocks noChangeShapeType="1"/>
          </p:cNvSpPr>
          <p:nvPr/>
        </p:nvSpPr>
        <p:spPr bwMode="auto">
          <a:xfrm flipV="1">
            <a:off x="6637633" y="3225859"/>
            <a:ext cx="0" cy="704850"/>
          </a:xfrm>
          <a:prstGeom prst="line">
            <a:avLst/>
          </a:prstGeom>
          <a:noFill/>
          <a:ln w="6350" cap="rnd">
            <a:solidFill>
              <a:schemeClr val="bg1">
                <a:lumMod val="65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218"/>
          <p:cNvSpPr>
            <a:spLocks/>
          </p:cNvSpPr>
          <p:nvPr/>
        </p:nvSpPr>
        <p:spPr bwMode="auto">
          <a:xfrm>
            <a:off x="6574133" y="3054410"/>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234"/>
          <p:cNvSpPr>
            <a:spLocks/>
          </p:cNvSpPr>
          <p:nvPr/>
        </p:nvSpPr>
        <p:spPr bwMode="auto">
          <a:xfrm>
            <a:off x="3505200" y="2554347"/>
            <a:ext cx="2826544"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4177008" y="3918010"/>
            <a:ext cx="641349" cy="498475"/>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Rectangle 240"/>
          <p:cNvSpPr>
            <a:spLocks noChangeArrowheads="1"/>
          </p:cNvSpPr>
          <p:nvPr/>
        </p:nvSpPr>
        <p:spPr bwMode="auto">
          <a:xfrm>
            <a:off x="4221164" y="4475222"/>
            <a:ext cx="553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Stream </a:t>
            </a:r>
            <a:b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b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Analytics</a:t>
            </a:r>
            <a:endParaRPr kumimoji="0" lang="en-US" altLang="en-US" sz="1800" b="0" i="0" u="none" strike="noStrike" kern="1200" cap="none" spc="0" normalizeH="0" baseline="0" noProof="0" dirty="0">
              <a:ln>
                <a:noFill/>
              </a:ln>
              <a:effectLst/>
              <a:uLnTx/>
              <a:uFillTx/>
              <a:ea typeface="+mn-ea"/>
              <a:cs typeface="+mn-cs"/>
            </a:endParaRPr>
          </a:p>
        </p:txBody>
      </p:sp>
      <p:sp>
        <p:nvSpPr>
          <p:cNvPr id="184" name="Line 241"/>
          <p:cNvSpPr>
            <a:spLocks noChangeShapeType="1"/>
          </p:cNvSpPr>
          <p:nvPr/>
        </p:nvSpPr>
        <p:spPr bwMode="auto">
          <a:xfrm>
            <a:off x="4835820" y="4186297"/>
            <a:ext cx="427037"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184"/>
          <p:cNvGrpSpPr/>
          <p:nvPr/>
        </p:nvGrpSpPr>
        <p:grpSpPr>
          <a:xfrm>
            <a:off x="8806158" y="3953728"/>
            <a:ext cx="425450" cy="427038"/>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8" name="Rectangle 250"/>
          <p:cNvSpPr>
            <a:spLocks noChangeArrowheads="1"/>
          </p:cNvSpPr>
          <p:nvPr/>
        </p:nvSpPr>
        <p:spPr bwMode="auto">
          <a:xfrm>
            <a:off x="8644233" y="44752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dirty="0">
              <a:ln>
                <a:noFill/>
              </a:ln>
              <a:effectLst/>
              <a:uLnTx/>
              <a:uFillTx/>
              <a:ea typeface="+mn-ea"/>
              <a:cs typeface="+mn-cs"/>
            </a:endParaRPr>
          </a:p>
        </p:txBody>
      </p:sp>
      <p:sp>
        <p:nvSpPr>
          <p:cNvPr id="189" name="Line 251"/>
          <p:cNvSpPr>
            <a:spLocks noChangeShapeType="1"/>
          </p:cNvSpPr>
          <p:nvPr/>
        </p:nvSpPr>
        <p:spPr bwMode="auto">
          <a:xfrm>
            <a:off x="6878933" y="4162485"/>
            <a:ext cx="182086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260"/>
          <p:cNvSpPr>
            <a:spLocks noChangeArrowheads="1"/>
          </p:cNvSpPr>
          <p:nvPr/>
        </p:nvSpPr>
        <p:spPr bwMode="auto">
          <a:xfrm>
            <a:off x="3192758" y="4475222"/>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197" name="Group 196"/>
          <p:cNvGrpSpPr/>
          <p:nvPr/>
        </p:nvGrpSpPr>
        <p:grpSpPr>
          <a:xfrm>
            <a:off x="6383633" y="3942616"/>
            <a:ext cx="508000" cy="449263"/>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2" name="Rectangle 275"/>
          <p:cNvSpPr>
            <a:spLocks noChangeArrowheads="1"/>
          </p:cNvSpPr>
          <p:nvPr/>
        </p:nvSpPr>
        <p:spPr bwMode="auto">
          <a:xfrm>
            <a:off x="6339183" y="4475222"/>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221" name="Line 18"/>
          <p:cNvSpPr>
            <a:spLocks noChangeShapeType="1"/>
          </p:cNvSpPr>
          <p:nvPr/>
        </p:nvSpPr>
        <p:spPr bwMode="auto">
          <a:xfrm>
            <a:off x="9609844" y="4254591"/>
            <a:ext cx="914400"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2" name="Line 83"/>
          <p:cNvSpPr>
            <a:spLocks noChangeShapeType="1"/>
          </p:cNvSpPr>
          <p:nvPr/>
        </p:nvSpPr>
        <p:spPr bwMode="auto">
          <a:xfrm flipH="1">
            <a:off x="9609844" y="4019610"/>
            <a:ext cx="914400" cy="0"/>
          </a:xfrm>
          <a:prstGeom prst="line">
            <a:avLst/>
          </a:prstGeom>
          <a:solidFill>
            <a:schemeClr val="tx1"/>
          </a:solidFill>
          <a:ln w="6350" cap="rnd">
            <a:solidFill>
              <a:schemeClr val="tx1"/>
            </a:solidFill>
            <a:prstDash val="solid"/>
            <a:round/>
            <a:headEnd type="triangle" w="med" len="sm"/>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128"/>
          <p:cNvSpPr>
            <a:spLocks noChangeArrowheads="1"/>
          </p:cNvSpPr>
          <p:nvPr/>
        </p:nvSpPr>
        <p:spPr bwMode="auto">
          <a:xfrm>
            <a:off x="524791" y="4358106"/>
            <a:ext cx="1003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400" b="0" i="0" u="none" strike="noStrike" kern="1200" cap="none" spc="0" normalizeH="0" baseline="0" noProof="0" dirty="0">
              <a:ln>
                <a:noFill/>
              </a:ln>
              <a:solidFill>
                <a:prstClr val="white"/>
              </a:solidFill>
              <a:effectLst/>
              <a:uLnTx/>
              <a:uFillTx/>
              <a:ea typeface="+mn-ea"/>
              <a:cs typeface="+mn-cs"/>
            </a:endParaRPr>
          </a:p>
        </p:txBody>
      </p:sp>
    </p:spTree>
    <p:extLst>
      <p:ext uri="{BB962C8B-B14F-4D97-AF65-F5344CB8AC3E}">
        <p14:creationId xmlns:p14="http://schemas.microsoft.com/office/powerpoint/2010/main" val="17076095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317" y="-318"/>
            <a:ext cx="12435840" cy="6995160"/>
          </a:xfrm>
          <a:prstGeom prst="rect">
            <a:avLst/>
          </a:prstGeom>
        </p:spPr>
      </p:pic>
      <p:sp>
        <p:nvSpPr>
          <p:cNvPr id="53" name="Rectangle 52"/>
          <p:cNvSpPr/>
          <p:nvPr/>
        </p:nvSpPr>
        <p:spPr bwMode="auto">
          <a:xfrm>
            <a:off x="0" y="0"/>
            <a:ext cx="12449174" cy="6986904"/>
          </a:xfrm>
          <a:prstGeom prst="rect">
            <a:avLst/>
          </a:prstGeom>
          <a:gradFill>
            <a:gsLst>
              <a:gs pos="0">
                <a:schemeClr val="bg1">
                  <a:alpha val="89000"/>
                </a:schemeClr>
              </a:gs>
              <a:gs pos="78000">
                <a:schemeClr val="bg1">
                  <a:alpha val="83000"/>
                </a:scheme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Digital transformation is rapidly reshaping the landscape</a:t>
            </a:r>
          </a:p>
        </p:txBody>
      </p:sp>
      <p:sp>
        <p:nvSpPr>
          <p:cNvPr id="3" name="TextBox 2"/>
          <p:cNvSpPr txBox="1"/>
          <p:nvPr/>
        </p:nvSpPr>
        <p:spPr>
          <a:xfrm>
            <a:off x="8041282" y="6415748"/>
            <a:ext cx="4394876" cy="553998"/>
          </a:xfrm>
          <a:prstGeom prst="rect">
            <a:avLst/>
          </a:prstGeom>
          <a:noFill/>
        </p:spPr>
        <p:txBody>
          <a:bodyPr wrap="square" rtlCol="0">
            <a:spAutoFit/>
          </a:bodyPr>
          <a:lstStyle/>
          <a:p>
            <a:pPr defTabSz="914192">
              <a:defRPr/>
            </a:pPr>
            <a:r>
              <a:rPr lang="en-US" sz="1000" kern="0" dirty="0">
                <a:solidFill>
                  <a:srgbClr val="505050"/>
                </a:solidFill>
                <a:latin typeface="Segoe UI"/>
              </a:rPr>
              <a:t>Sources: </a:t>
            </a:r>
            <a:br>
              <a:rPr lang="en-US" sz="1000" kern="0" dirty="0">
                <a:solidFill>
                  <a:srgbClr val="505050"/>
                </a:solidFill>
                <a:latin typeface="Segoe UI"/>
              </a:rPr>
            </a:br>
            <a:r>
              <a:rPr lang="en-US" sz="1000" kern="0" baseline="30000" dirty="0">
                <a:solidFill>
                  <a:srgbClr val="505050"/>
                </a:solidFill>
                <a:latin typeface="Segoe UI"/>
              </a:rPr>
              <a:t>1</a:t>
            </a:r>
            <a:r>
              <a:rPr lang="en-US" sz="1000" kern="0" dirty="0">
                <a:solidFill>
                  <a:srgbClr val="505050"/>
                </a:solidFill>
                <a:latin typeface="Segoe UI"/>
              </a:rPr>
              <a:t>McKinsey</a:t>
            </a:r>
            <a:r>
              <a:rPr lang="en-US" sz="1000" kern="0" dirty="0">
                <a:solidFill>
                  <a:srgbClr val="505050"/>
                </a:solidFill>
              </a:rPr>
              <a:t>, How IoT Can Support A Dynamic Maintenance Program, 2016</a:t>
            </a:r>
          </a:p>
          <a:p>
            <a:pPr defTabSz="914192">
              <a:defRPr/>
            </a:pPr>
            <a:r>
              <a:rPr lang="en-US" sz="1000" kern="0" baseline="30000" dirty="0">
                <a:solidFill>
                  <a:srgbClr val="505050"/>
                </a:solidFill>
              </a:rPr>
              <a:t>2</a:t>
            </a:r>
            <a:r>
              <a:rPr lang="en-US" sz="1000" kern="0" dirty="0">
                <a:solidFill>
                  <a:srgbClr val="505050"/>
                </a:solidFill>
              </a:rPr>
              <a:t>IDC, 2016</a:t>
            </a:r>
            <a:endParaRPr lang="en-US" sz="1000" kern="0" dirty="0">
              <a:solidFill>
                <a:srgbClr val="FF0000"/>
              </a:solidFill>
            </a:endParaRPr>
          </a:p>
        </p:txBody>
      </p:sp>
      <p:sp>
        <p:nvSpPr>
          <p:cNvPr id="6" name="Up Arrow 5"/>
          <p:cNvSpPr/>
          <p:nvPr/>
        </p:nvSpPr>
        <p:spPr bwMode="auto">
          <a:xfrm>
            <a:off x="6883806" y="4323246"/>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Block Arc 6"/>
          <p:cNvSpPr/>
          <p:nvPr/>
        </p:nvSpPr>
        <p:spPr bwMode="auto">
          <a:xfrm rot="10800000">
            <a:off x="6939723" y="4580299"/>
            <a:ext cx="1344447" cy="1344446"/>
          </a:xfrm>
          <a:prstGeom prst="blockArc">
            <a:avLst>
              <a:gd name="adj1" fmla="val 2520757"/>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Donut 36"/>
          <p:cNvSpPr/>
          <p:nvPr/>
        </p:nvSpPr>
        <p:spPr bwMode="auto">
          <a:xfrm>
            <a:off x="9205529" y="1576436"/>
            <a:ext cx="1344447" cy="1344447"/>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Block Arc 37"/>
          <p:cNvSpPr/>
          <p:nvPr/>
        </p:nvSpPr>
        <p:spPr bwMode="auto">
          <a:xfrm>
            <a:off x="9205529" y="1576436"/>
            <a:ext cx="1344447" cy="1344447"/>
          </a:xfrm>
          <a:prstGeom prst="blockArc">
            <a:avLst>
              <a:gd name="adj1" fmla="val 17980855"/>
              <a:gd name="adj2" fmla="val 21518141"/>
              <a:gd name="adj3" fmla="val 10891"/>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p:cNvSpPr txBox="1"/>
          <p:nvPr/>
        </p:nvSpPr>
        <p:spPr>
          <a:xfrm>
            <a:off x="9220091" y="1874160"/>
            <a:ext cx="1344446"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~80%</a:t>
            </a:r>
          </a:p>
        </p:txBody>
      </p:sp>
      <p:sp>
        <p:nvSpPr>
          <p:cNvPr id="40" name="Rectangle 39"/>
          <p:cNvSpPr/>
          <p:nvPr/>
        </p:nvSpPr>
        <p:spPr>
          <a:xfrm>
            <a:off x="9521111" y="2277871"/>
            <a:ext cx="795411" cy="303288"/>
          </a:xfrm>
          <a:prstGeom prst="rect">
            <a:avLst/>
          </a:prstGeom>
        </p:spPr>
        <p:txBody>
          <a:bodyPr wrap="none">
            <a:spAutoFit/>
          </a:bodyPr>
          <a:lstStyle/>
          <a:p>
            <a:pPr defTabSz="914192">
              <a:defRPr/>
            </a:pPr>
            <a:r>
              <a:rPr lang="en-US" sz="1371" kern="0" dirty="0">
                <a:solidFill>
                  <a:schemeClr val="accent3"/>
                </a:solidFill>
                <a:latin typeface="Segoe UI"/>
              </a:rPr>
              <a:t>margin</a:t>
            </a:r>
            <a:r>
              <a:rPr lang="en-US" sz="1371" kern="0" baseline="30000" dirty="0">
                <a:solidFill>
                  <a:schemeClr val="accent3"/>
                </a:solidFill>
                <a:latin typeface="Segoe UI"/>
              </a:rPr>
              <a:t>1</a:t>
            </a:r>
          </a:p>
        </p:txBody>
      </p:sp>
      <p:sp>
        <p:nvSpPr>
          <p:cNvPr id="41" name="TextBox 40"/>
          <p:cNvSpPr txBox="1"/>
          <p:nvPr/>
        </p:nvSpPr>
        <p:spPr>
          <a:xfrm>
            <a:off x="10475284" y="1854553"/>
            <a:ext cx="1849662" cy="788213"/>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200" b="1" kern="0" dirty="0">
                <a:solidFill>
                  <a:schemeClr val="accent3"/>
                </a:solidFill>
                <a:latin typeface="Segoe UI"/>
              </a:rPr>
              <a:t>driven by apps,</a:t>
            </a:r>
            <a:br>
              <a:rPr lang="en-US" sz="1200" b="1" kern="0" dirty="0">
                <a:solidFill>
                  <a:schemeClr val="accent3"/>
                </a:solidFill>
                <a:latin typeface="Segoe UI"/>
              </a:rPr>
            </a:br>
            <a:r>
              <a:rPr lang="en-US" sz="1200" b="1" kern="0" dirty="0">
                <a:solidFill>
                  <a:schemeClr val="accent3"/>
                </a:solidFill>
                <a:latin typeface="Segoe UI"/>
              </a:rPr>
              <a:t>analytics, and</a:t>
            </a:r>
            <a:br>
              <a:rPr lang="en-US" sz="1200" b="1" kern="0" dirty="0">
                <a:solidFill>
                  <a:schemeClr val="accent3"/>
                </a:solidFill>
                <a:latin typeface="Segoe UI"/>
              </a:rPr>
            </a:br>
            <a:r>
              <a:rPr lang="en-US" sz="1200" b="1" kern="0" dirty="0">
                <a:solidFill>
                  <a:schemeClr val="accent3"/>
                </a:solidFill>
                <a:latin typeface="Segoe UI"/>
              </a:rPr>
              <a:t>services in 2020</a:t>
            </a:r>
            <a:endParaRPr lang="en-US" sz="1200" b="1" kern="0" baseline="30000" dirty="0">
              <a:solidFill>
                <a:schemeClr val="accent3"/>
              </a:solidFill>
              <a:latin typeface="Segoe UI"/>
            </a:endParaRPr>
          </a:p>
        </p:txBody>
      </p:sp>
      <p:sp>
        <p:nvSpPr>
          <p:cNvPr id="46" name="TextBox 45"/>
          <p:cNvSpPr txBox="1"/>
          <p:nvPr/>
        </p:nvSpPr>
        <p:spPr>
          <a:xfrm>
            <a:off x="10475283" y="3273468"/>
            <a:ext cx="1849663" cy="954412"/>
          </a:xfrm>
          <a:prstGeom prst="rect">
            <a:avLst/>
          </a:prstGeom>
          <a:noFill/>
        </p:spPr>
        <p:txBody>
          <a:bodyPr wrap="square" lIns="179259" tIns="143407" rIns="91440" bIns="143407" rtlCol="0">
            <a:spAutoFit/>
          </a:bodyPr>
          <a:lstStyle/>
          <a:p>
            <a:pPr defTabSz="914192">
              <a:lnSpc>
                <a:spcPct val="90000"/>
              </a:lnSpc>
              <a:spcAft>
                <a:spcPts val="588"/>
              </a:spcAft>
              <a:defRPr/>
            </a:pPr>
            <a:r>
              <a:rPr lang="en-US" sz="1200" b="1" kern="0" dirty="0">
                <a:solidFill>
                  <a:schemeClr val="accent3"/>
                </a:solidFill>
                <a:latin typeface="Segoe UI"/>
              </a:rPr>
              <a:t>Average increase in income for the most digitally transformed enterprises</a:t>
            </a:r>
            <a:endParaRPr lang="en-US" sz="1200" b="1" kern="0" baseline="30000" dirty="0">
              <a:solidFill>
                <a:schemeClr val="accent3"/>
              </a:solidFill>
              <a:latin typeface="Segoe UI"/>
            </a:endParaRPr>
          </a:p>
        </p:txBody>
      </p:sp>
      <p:grpSp>
        <p:nvGrpSpPr>
          <p:cNvPr id="9" name="Group 8"/>
          <p:cNvGrpSpPr/>
          <p:nvPr/>
        </p:nvGrpSpPr>
        <p:grpSpPr>
          <a:xfrm>
            <a:off x="9205529" y="3078366"/>
            <a:ext cx="1344447" cy="1344446"/>
            <a:chOff x="3475037" y="2915626"/>
            <a:chExt cx="1371600" cy="1371600"/>
          </a:xfrm>
        </p:grpSpPr>
        <p:sp>
          <p:nvSpPr>
            <p:cNvPr id="32" name="Donut 31"/>
            <p:cNvSpPr/>
            <p:nvPr/>
          </p:nvSpPr>
          <p:spPr bwMode="auto">
            <a:xfrm>
              <a:off x="3475037" y="2915626"/>
              <a:ext cx="1371600" cy="1371600"/>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p:cNvSpPr txBox="1"/>
            <p:nvPr/>
          </p:nvSpPr>
          <p:spPr>
            <a:xfrm>
              <a:off x="3477447" y="3327054"/>
              <a:ext cx="1304588" cy="627904"/>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$100M</a:t>
              </a:r>
              <a:endParaRPr lang="en-US" sz="1400" kern="0" dirty="0">
                <a:solidFill>
                  <a:schemeClr val="accent3"/>
                </a:solidFill>
                <a:latin typeface="Segoe UI"/>
              </a:endParaRPr>
            </a:p>
          </p:txBody>
        </p:sp>
      </p:grpSp>
      <p:grpSp>
        <p:nvGrpSpPr>
          <p:cNvPr id="35" name="Group 34"/>
          <p:cNvGrpSpPr/>
          <p:nvPr/>
        </p:nvGrpSpPr>
        <p:grpSpPr>
          <a:xfrm>
            <a:off x="9194472" y="4580299"/>
            <a:ext cx="1990824" cy="1344446"/>
            <a:chOff x="9194472" y="4580299"/>
            <a:chExt cx="1990824" cy="1344446"/>
          </a:xfrm>
        </p:grpSpPr>
        <p:sp>
          <p:nvSpPr>
            <p:cNvPr id="27" name="Donut 26"/>
            <p:cNvSpPr/>
            <p:nvPr/>
          </p:nvSpPr>
          <p:spPr bwMode="auto">
            <a:xfrm>
              <a:off x="9205528" y="4580299"/>
              <a:ext cx="1344447" cy="1344446"/>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lock Arc 27"/>
            <p:cNvSpPr/>
            <p:nvPr/>
          </p:nvSpPr>
          <p:spPr bwMode="auto">
            <a:xfrm>
              <a:off x="9194472" y="4580299"/>
              <a:ext cx="1350423" cy="1344446"/>
            </a:xfrm>
            <a:prstGeom prst="blockArc">
              <a:avLst>
                <a:gd name="adj1" fmla="val 21552551"/>
                <a:gd name="adj2" fmla="val 3020904"/>
                <a:gd name="adj3" fmla="val 10467"/>
              </a:avLst>
            </a:prstGeom>
            <a:solidFill>
              <a:schemeClr val="bg2">
                <a:lumMod val="90000"/>
              </a:schemeClr>
            </a:solidFill>
            <a:ln w="63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10461941" y="4826822"/>
              <a:ext cx="723355" cy="851400"/>
              <a:chOff x="10461941" y="4879831"/>
              <a:chExt cx="723355" cy="851400"/>
            </a:xfrm>
          </p:grpSpPr>
          <p:sp>
            <p:nvSpPr>
              <p:cNvPr id="29" name="TextBox 28"/>
              <p:cNvSpPr txBox="1"/>
              <p:nvPr/>
            </p:nvSpPr>
            <p:spPr>
              <a:xfrm>
                <a:off x="10470616" y="4879831"/>
                <a:ext cx="714680" cy="455814"/>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200" b="1" kern="0" dirty="0">
                    <a:solidFill>
                      <a:schemeClr val="accent3"/>
                    </a:solidFill>
                    <a:latin typeface="Segoe UI"/>
                  </a:rPr>
                  <a:t>2020</a:t>
                </a:r>
              </a:p>
            </p:txBody>
          </p:sp>
          <p:sp>
            <p:nvSpPr>
              <p:cNvPr id="30" name="TextBox 29"/>
              <p:cNvSpPr txBox="1"/>
              <p:nvPr/>
            </p:nvSpPr>
            <p:spPr>
              <a:xfrm>
                <a:off x="10461941" y="5275417"/>
                <a:ext cx="714680" cy="455814"/>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200" b="1" kern="0" dirty="0">
                    <a:solidFill>
                      <a:schemeClr val="tx1">
                        <a:lumMod val="60000"/>
                        <a:lumOff val="40000"/>
                      </a:schemeClr>
                    </a:solidFill>
                    <a:latin typeface="Segoe UI"/>
                  </a:rPr>
                  <a:t>2009</a:t>
                </a:r>
              </a:p>
            </p:txBody>
          </p:sp>
        </p:grpSp>
        <p:sp>
          <p:nvSpPr>
            <p:cNvPr id="31" name="TextBox 30"/>
            <p:cNvSpPr txBox="1"/>
            <p:nvPr/>
          </p:nvSpPr>
          <p:spPr>
            <a:xfrm>
              <a:off x="9220090" y="4968885"/>
              <a:ext cx="1344446"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30B</a:t>
              </a:r>
              <a:endParaRPr lang="en-US" sz="2000" kern="0" baseline="30000" dirty="0">
                <a:solidFill>
                  <a:schemeClr val="accent3"/>
                </a:solidFill>
                <a:latin typeface="Segoe UI"/>
              </a:endParaRPr>
            </a:p>
          </p:txBody>
        </p:sp>
      </p:grpSp>
      <p:sp>
        <p:nvSpPr>
          <p:cNvPr id="11" name="TextBox 10"/>
          <p:cNvSpPr txBox="1"/>
          <p:nvPr/>
        </p:nvSpPr>
        <p:spPr>
          <a:xfrm>
            <a:off x="7162333" y="5279482"/>
            <a:ext cx="924596" cy="483360"/>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Things</a:t>
            </a:r>
          </a:p>
        </p:txBody>
      </p:sp>
      <p:sp>
        <p:nvSpPr>
          <p:cNvPr id="12" name="Up Arrow 11"/>
          <p:cNvSpPr/>
          <p:nvPr/>
        </p:nvSpPr>
        <p:spPr bwMode="auto">
          <a:xfrm>
            <a:off x="6883806" y="2831774"/>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Block Arc 12"/>
          <p:cNvSpPr/>
          <p:nvPr/>
        </p:nvSpPr>
        <p:spPr bwMode="auto">
          <a:xfrm rot="10800000">
            <a:off x="6939723" y="3086469"/>
            <a:ext cx="1344447" cy="1344446"/>
          </a:xfrm>
          <a:prstGeom prst="blockArc">
            <a:avLst>
              <a:gd name="adj1" fmla="val 13461323"/>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Up Arrow 13"/>
          <p:cNvSpPr/>
          <p:nvPr/>
        </p:nvSpPr>
        <p:spPr bwMode="auto">
          <a:xfrm rot="10800000">
            <a:off x="8120697" y="2213104"/>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Block Arc 14"/>
          <p:cNvSpPr/>
          <p:nvPr/>
        </p:nvSpPr>
        <p:spPr bwMode="auto">
          <a:xfrm>
            <a:off x="6947149" y="1576436"/>
            <a:ext cx="1344447" cy="1344446"/>
          </a:xfrm>
          <a:prstGeom prst="blockArc">
            <a:avLst>
              <a:gd name="adj1" fmla="val 2520757"/>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p:cNvSpPr txBox="1"/>
          <p:nvPr/>
        </p:nvSpPr>
        <p:spPr>
          <a:xfrm>
            <a:off x="7128184" y="3794193"/>
            <a:ext cx="971160" cy="479475"/>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Income</a:t>
            </a:r>
          </a:p>
        </p:txBody>
      </p:sp>
      <p:sp>
        <p:nvSpPr>
          <p:cNvPr id="17" name="TextBox 16"/>
          <p:cNvSpPr txBox="1"/>
          <p:nvPr/>
        </p:nvSpPr>
        <p:spPr>
          <a:xfrm>
            <a:off x="6949164" y="2186510"/>
            <a:ext cx="1350934" cy="483360"/>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Intelligence</a:t>
            </a:r>
          </a:p>
        </p:txBody>
      </p:sp>
      <p:grpSp>
        <p:nvGrpSpPr>
          <p:cNvPr id="18" name="Group 17"/>
          <p:cNvGrpSpPr/>
          <p:nvPr/>
        </p:nvGrpSpPr>
        <p:grpSpPr>
          <a:xfrm rot="10800000">
            <a:off x="6941090" y="3117970"/>
            <a:ext cx="1400364" cy="1599141"/>
            <a:chOff x="1258824" y="3085023"/>
            <a:chExt cx="1428646" cy="1631439"/>
          </a:xfrm>
        </p:grpSpPr>
        <p:sp>
          <p:nvSpPr>
            <p:cNvPr id="25" name="Up Arrow 24"/>
            <p:cNvSpPr/>
            <p:nvPr/>
          </p:nvSpPr>
          <p:spPr bwMode="auto">
            <a:xfrm>
              <a:off x="1258824" y="3085023"/>
              <a:ext cx="228600" cy="9799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Block Arc 25"/>
            <p:cNvSpPr/>
            <p:nvPr/>
          </p:nvSpPr>
          <p:spPr bwMode="auto">
            <a:xfrm rot="10800000">
              <a:off x="1315870" y="3344862"/>
              <a:ext cx="1371600" cy="1371600"/>
            </a:xfrm>
            <a:prstGeom prst="blockArc">
              <a:avLst>
                <a:gd name="adj1" fmla="val 13461323"/>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Freeform 73"/>
          <p:cNvSpPr>
            <a:spLocks noChangeAspect="1" noEditPoints="1"/>
          </p:cNvSpPr>
          <p:nvPr/>
        </p:nvSpPr>
        <p:spPr bwMode="black">
          <a:xfrm>
            <a:off x="7466675" y="4982606"/>
            <a:ext cx="295778" cy="295777"/>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0"/>
          <p:cNvSpPr>
            <a:spLocks noChangeAspect="1"/>
          </p:cNvSpPr>
          <p:nvPr/>
        </p:nvSpPr>
        <p:spPr bwMode="black">
          <a:xfrm>
            <a:off x="7525577" y="1902369"/>
            <a:ext cx="177976" cy="310735"/>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p:cNvCxnSpPr/>
          <p:nvPr/>
        </p:nvCxnSpPr>
        <p:spPr>
          <a:xfrm>
            <a:off x="8495783" y="2248658"/>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8495783" y="3789387"/>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p:nvPr/>
        </p:nvCxnSpPr>
        <p:spPr>
          <a:xfrm>
            <a:off x="8495783" y="5275416"/>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43" name="Rectangle 42"/>
          <p:cNvSpPr/>
          <p:nvPr/>
        </p:nvSpPr>
        <p:spPr>
          <a:xfrm>
            <a:off x="2362200" y="1561235"/>
            <a:ext cx="4323345" cy="2631490"/>
          </a:xfrm>
          <a:prstGeom prst="rect">
            <a:avLst/>
          </a:prstGeom>
        </p:spPr>
        <p:txBody>
          <a:bodyPr wrap="square">
            <a:spAutoFit/>
          </a:bodyPr>
          <a:lstStyle/>
          <a:p>
            <a:pPr lvl="0" algn="r">
              <a:defRPr/>
            </a:pPr>
            <a:r>
              <a:rPr lang="en-US" sz="2800" i="1" kern="0" dirty="0">
                <a:solidFill>
                  <a:schemeClr val="accent1"/>
                </a:solidFill>
                <a:latin typeface="+mj-lt"/>
              </a:rPr>
              <a:t>“Every business will become a software business, build applications, use advanced analytics and provide </a:t>
            </a:r>
            <a:br>
              <a:rPr lang="en-US" sz="2800" i="1" kern="0" dirty="0">
                <a:solidFill>
                  <a:schemeClr val="accent1"/>
                </a:solidFill>
                <a:latin typeface="+mj-lt"/>
              </a:rPr>
            </a:br>
            <a:r>
              <a:rPr lang="en-US" sz="2800" i="1" kern="0" dirty="0">
                <a:solidFill>
                  <a:schemeClr val="accent1"/>
                </a:solidFill>
                <a:latin typeface="+mj-lt"/>
              </a:rPr>
              <a:t>SaaS services.“ </a:t>
            </a:r>
            <a:endParaRPr lang="en-US" sz="2800" kern="0" dirty="0">
              <a:latin typeface="+mj-lt"/>
            </a:endParaRPr>
          </a:p>
          <a:p>
            <a:pPr lvl="0" algn="r">
              <a:spcBef>
                <a:spcPts val="600"/>
              </a:spcBef>
              <a:defRPr/>
            </a:pPr>
            <a:r>
              <a:rPr lang="en-US" sz="2000" kern="0" dirty="0">
                <a:latin typeface="+mj-lt"/>
              </a:rPr>
              <a:t>- Satya Nadella</a:t>
            </a:r>
          </a:p>
        </p:txBody>
      </p:sp>
      <p:pic>
        <p:nvPicPr>
          <p:cNvPr id="52" name="Picture 51"/>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00" y="1268927"/>
            <a:ext cx="3603546" cy="5725598"/>
          </a:xfrm>
          <a:prstGeom prst="rect">
            <a:avLst/>
          </a:prstGeom>
        </p:spPr>
      </p:pic>
      <p:grpSp>
        <p:nvGrpSpPr>
          <p:cNvPr id="47" name="Group 46"/>
          <p:cNvGrpSpPr>
            <a:grpSpLocks noChangeAspect="1"/>
          </p:cNvGrpSpPr>
          <p:nvPr/>
        </p:nvGrpSpPr>
        <p:grpSpPr>
          <a:xfrm>
            <a:off x="7483013" y="3434703"/>
            <a:ext cx="257736" cy="326303"/>
            <a:chOff x="2425165" y="4255211"/>
            <a:chExt cx="587874" cy="743970"/>
          </a:xfrm>
          <a:solidFill>
            <a:schemeClr val="accent1"/>
          </a:solidFill>
        </p:grpSpPr>
        <p:sp>
          <p:nvSpPr>
            <p:cNvPr id="48" name="Rectangle 47"/>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54"/>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Rectangle 41"/>
          <p:cNvSpPr/>
          <p:nvPr/>
        </p:nvSpPr>
        <p:spPr>
          <a:xfrm>
            <a:off x="10207103" y="3578391"/>
            <a:ext cx="248786" cy="307777"/>
          </a:xfrm>
          <a:prstGeom prst="rect">
            <a:avLst/>
          </a:prstGeom>
        </p:spPr>
        <p:txBody>
          <a:bodyPr wrap="none">
            <a:spAutoFit/>
          </a:bodyPr>
          <a:lstStyle/>
          <a:p>
            <a:r>
              <a:rPr lang="en-US" sz="1400" kern="0" baseline="30000" dirty="0">
                <a:solidFill>
                  <a:schemeClr val="accent3"/>
                </a:solidFill>
              </a:rPr>
              <a:t>2</a:t>
            </a:r>
            <a:endParaRPr lang="en-US" sz="1400" dirty="0"/>
          </a:p>
        </p:txBody>
      </p:sp>
      <p:sp>
        <p:nvSpPr>
          <p:cNvPr id="56" name="Rectangle 55"/>
          <p:cNvSpPr/>
          <p:nvPr/>
        </p:nvSpPr>
        <p:spPr>
          <a:xfrm>
            <a:off x="10042462" y="5060325"/>
            <a:ext cx="248786" cy="307777"/>
          </a:xfrm>
          <a:prstGeom prst="rect">
            <a:avLst/>
          </a:prstGeom>
        </p:spPr>
        <p:txBody>
          <a:bodyPr wrap="none">
            <a:spAutoFit/>
          </a:bodyPr>
          <a:lstStyle/>
          <a:p>
            <a:r>
              <a:rPr lang="en-US" sz="1400" kern="0" baseline="30000" dirty="0">
                <a:solidFill>
                  <a:schemeClr val="accent3"/>
                </a:solidFill>
              </a:rPr>
              <a:t>2</a:t>
            </a:r>
            <a:endParaRPr lang="en-US" dirty="0"/>
          </a:p>
        </p:txBody>
      </p:sp>
    </p:spTree>
    <p:extLst>
      <p:ext uri="{BB962C8B-B14F-4D97-AF65-F5344CB8AC3E}">
        <p14:creationId xmlns:p14="http://schemas.microsoft.com/office/powerpoint/2010/main" val="2898615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441546" y="2125665"/>
            <a:ext cx="5449301" cy="4248466"/>
          </a:xfrm>
          <a:prstGeom prst="rect">
            <a:avLst/>
          </a:prstGeom>
          <a:noFill/>
          <a:ln w="6350">
            <a:solidFill>
              <a:schemeClr val="bg1">
                <a:lumMod val="75000"/>
              </a:schemeClr>
            </a:solid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endParaRPr lang="en-US" sz="2400" dirty="0">
              <a:solidFill>
                <a:schemeClr val="accent4"/>
              </a:soli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6114165" y="2125665"/>
            <a:ext cx="5895273" cy="4248467"/>
          </a:xfrm>
          <a:prstGeom prst="rect">
            <a:avLst/>
          </a:prstGeom>
          <a:noFill/>
          <a:ln w="6350">
            <a:solidFill>
              <a:schemeClr val="bg1">
                <a:lumMod val="75000"/>
              </a:schemeClr>
            </a:solid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endParaRPr lang="en-US" sz="2400" dirty="0">
              <a:solidFill>
                <a:schemeClr val="accent4"/>
              </a:solidFill>
              <a:latin typeface="Segoe UI Semibold" panose="020B0702040204020203" pitchFamily="34" charset="0"/>
              <a:cs typeface="Segoe UI Semibold" panose="020B0702040204020203" pitchFamily="34" charset="0"/>
            </a:endParaRPr>
          </a:p>
        </p:txBody>
      </p:sp>
      <p:sp>
        <p:nvSpPr>
          <p:cNvPr id="56" name="TextBox 55"/>
          <p:cNvSpPr txBox="1"/>
          <p:nvPr/>
        </p:nvSpPr>
        <p:spPr>
          <a:xfrm>
            <a:off x="441546" y="1352550"/>
            <a:ext cx="5449301" cy="760029"/>
          </a:xfrm>
          <a:prstGeom prst="rect">
            <a:avLst/>
          </a:prstGeom>
          <a:noFill/>
          <a:ln w="6350">
            <a:noFill/>
          </a:ln>
        </p:spPr>
        <p:txBody>
          <a:bodyPr wrap="none" lIns="182854" tIns="91440" rIns="182854" bIns="91440" rtlCol="0" anchor="b">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r>
              <a:rPr lang="en-US" sz="2400" dirty="0">
                <a:solidFill>
                  <a:schemeClr val="tx1"/>
                </a:solidFill>
                <a:latin typeface="+mj-lt"/>
                <a:cs typeface="Segoe UI Semibold" panose="020B0702040204020203" pitchFamily="34" charset="0"/>
              </a:rPr>
              <a:t>Rich data storage and analytics ecosystem</a:t>
            </a:r>
          </a:p>
        </p:txBody>
      </p:sp>
      <p:sp>
        <p:nvSpPr>
          <p:cNvPr id="57" name="TextBox 56"/>
          <p:cNvSpPr txBox="1"/>
          <p:nvPr/>
        </p:nvSpPr>
        <p:spPr>
          <a:xfrm>
            <a:off x="6520992" y="1352550"/>
            <a:ext cx="5488446" cy="760029"/>
          </a:xfrm>
          <a:prstGeom prst="rect">
            <a:avLst/>
          </a:prstGeom>
          <a:noFill/>
          <a:ln w="6350">
            <a:noFill/>
          </a:ln>
        </p:spPr>
        <p:txBody>
          <a:bodyPr wrap="none" lIns="182854" tIns="91440" rIns="182854" bIns="91440" rtlCol="0" anchor="b">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r>
              <a:rPr lang="en-US" sz="2400" dirty="0">
                <a:latin typeface="+mj-lt"/>
                <a:cs typeface="Segoe UI Semibold" panose="020B0702040204020203" pitchFamily="34" charset="0"/>
              </a:rPr>
              <a:t>Gartner Magic Quadrant for </a:t>
            </a:r>
            <a:br>
              <a:rPr lang="en-US" sz="2400" dirty="0">
                <a:latin typeface="+mj-lt"/>
                <a:cs typeface="Segoe UI Semibold" panose="020B0702040204020203" pitchFamily="34" charset="0"/>
              </a:rPr>
            </a:br>
            <a:r>
              <a:rPr lang="en-US" sz="2400" dirty="0">
                <a:latin typeface="+mj-lt"/>
                <a:cs typeface="Segoe UI Semibold" panose="020B0702040204020203" pitchFamily="34" charset="0"/>
              </a:rPr>
              <a:t>Business Intelligence and Analytics Platforms</a:t>
            </a:r>
          </a:p>
        </p:txBody>
      </p:sp>
      <p:sp>
        <p:nvSpPr>
          <p:cNvPr id="2" name="Title 1"/>
          <p:cNvSpPr>
            <a:spLocks noGrp="1"/>
          </p:cNvSpPr>
          <p:nvPr>
            <p:ph type="title"/>
          </p:nvPr>
        </p:nvSpPr>
        <p:spPr/>
        <p:txBody>
          <a:bodyPr/>
          <a:lstStyle/>
          <a:p>
            <a:r>
              <a:rPr lang="en-US" dirty="0"/>
              <a:t>Unlock insights from any data</a:t>
            </a:r>
          </a:p>
        </p:txBody>
      </p:sp>
      <p:graphicFrame>
        <p:nvGraphicFramePr>
          <p:cNvPr id="89" name="Table 88"/>
          <p:cNvGraphicFramePr>
            <a:graphicFrameLocks noGrp="1"/>
          </p:cNvGraphicFramePr>
          <p:nvPr>
            <p:extLst/>
          </p:nvPr>
        </p:nvGraphicFramePr>
        <p:xfrm>
          <a:off x="3243038" y="2207879"/>
          <a:ext cx="2576738" cy="4102519"/>
        </p:xfrm>
        <a:graphic>
          <a:graphicData uri="http://schemas.openxmlformats.org/drawingml/2006/table">
            <a:tbl>
              <a:tblPr firstRow="1" bandRow="1"/>
              <a:tblGrid>
                <a:gridCol w="616826">
                  <a:extLst>
                    <a:ext uri="{9D8B030D-6E8A-4147-A177-3AD203B41FA5}">
                      <a16:colId xmlns:a16="http://schemas.microsoft.com/office/drawing/2014/main" val="932536401"/>
                    </a:ext>
                  </a:extLst>
                </a:gridCol>
                <a:gridCol w="1959912">
                  <a:extLst>
                    <a:ext uri="{9D8B030D-6E8A-4147-A177-3AD203B41FA5}">
                      <a16:colId xmlns:a16="http://schemas.microsoft.com/office/drawing/2014/main" val="2101560350"/>
                    </a:ext>
                  </a:extLst>
                </a:gridCol>
              </a:tblGrid>
              <a:tr h="612313">
                <a:tc gridSpan="2">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chemeClr val="accent1"/>
                          </a:solidFill>
                          <a:latin typeface="+mn-lt"/>
                          <a:ea typeface="Segoe UI" pitchFamily="34" charset="0"/>
                          <a:cs typeface="Segoe UI" pitchFamily="34" charset="0"/>
                        </a:rPr>
                        <a:t>Data Analytics</a:t>
                      </a:r>
                    </a:p>
                  </a:txBody>
                  <a:tcPr marL="91427" marR="91427" marT="45713" marB="4571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3023583521"/>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Machine Learning</a:t>
                      </a: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8203138"/>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Stream Analytics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0784155"/>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dirty="0">
                          <a:solidFill>
                            <a:schemeClr val="tx1"/>
                          </a:solidFill>
                          <a:latin typeface="+mn-lt"/>
                          <a:ea typeface="Arial Unicode MS" panose="020B0604020202020204" pitchFamily="34" charset="-128"/>
                          <a:cs typeface="Segoe UI Light" panose="020B0502040204020203" pitchFamily="34" charset="0"/>
                        </a:rPr>
                        <a:t>HDInsight</a:t>
                      </a:r>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292064"/>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Data Factory</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3664844"/>
                  </a:ext>
                </a:extLst>
              </a:tr>
              <a:tr h="581701">
                <a:tc rowSpan="2">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Data Lake &amp; Analytics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8657658"/>
                  </a:ext>
                </a:extLst>
              </a:tr>
              <a:tr h="581701">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latin typeface="+mn-lt"/>
                        <a:ea typeface="Arial Unicode MS" panose="020B0604020202020204" pitchFamily="34" charset="-128"/>
                        <a:cs typeface="Segoe UI Light" panose="020B0502040204020203" pitchFamily="34" charset="0"/>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8593633"/>
                  </a:ext>
                </a:extLst>
              </a:tr>
            </a:tbl>
          </a:graphicData>
        </a:graphic>
      </p:graphicFrame>
      <p:grpSp>
        <p:nvGrpSpPr>
          <p:cNvPr id="90" name="Group 89"/>
          <p:cNvGrpSpPr>
            <a:grpSpLocks noChangeAspect="1"/>
          </p:cNvGrpSpPr>
          <p:nvPr/>
        </p:nvGrpSpPr>
        <p:grpSpPr>
          <a:xfrm>
            <a:off x="3382559" y="4175258"/>
            <a:ext cx="313142" cy="230824"/>
            <a:chOff x="18159927" y="2134236"/>
            <a:chExt cx="585788" cy="431800"/>
          </a:xfrm>
          <a:solidFill>
            <a:schemeClr val="accent1"/>
          </a:solidFill>
        </p:grpSpPr>
        <p:sp>
          <p:nvSpPr>
            <p:cNvPr id="91" name="Freeform 162"/>
            <p:cNvSpPr>
              <a:spLocks/>
            </p:cNvSpPr>
            <p:nvPr/>
          </p:nvSpPr>
          <p:spPr bwMode="auto">
            <a:xfrm>
              <a:off x="18466315" y="2459673"/>
              <a:ext cx="66675" cy="85725"/>
            </a:xfrm>
            <a:custGeom>
              <a:avLst/>
              <a:gdLst>
                <a:gd name="T0" fmla="*/ 83 w 92"/>
                <a:gd name="T1" fmla="*/ 35 h 119"/>
                <a:gd name="T2" fmla="*/ 65 w 92"/>
                <a:gd name="T3" fmla="*/ 0 h 119"/>
                <a:gd name="T4" fmla="*/ 39 w 92"/>
                <a:gd name="T5" fmla="*/ 68 h 119"/>
                <a:gd name="T6" fmla="*/ 1 w 92"/>
                <a:gd name="T7" fmla="*/ 107 h 119"/>
                <a:gd name="T8" fmla="*/ 12 w 92"/>
                <a:gd name="T9" fmla="*/ 119 h 119"/>
                <a:gd name="T10" fmla="*/ 76 w 92"/>
                <a:gd name="T11" fmla="*/ 119 h 119"/>
                <a:gd name="T12" fmla="*/ 92 w 92"/>
                <a:gd name="T13" fmla="*/ 102 h 119"/>
                <a:gd name="T14" fmla="*/ 84 w 92"/>
                <a:gd name="T15" fmla="*/ 81 h 119"/>
                <a:gd name="T16" fmla="*/ 83 w 92"/>
                <a:gd name="T17"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83" y="35"/>
                  </a:moveTo>
                  <a:cubicBezTo>
                    <a:pt x="79" y="23"/>
                    <a:pt x="65" y="0"/>
                    <a:pt x="65" y="0"/>
                  </a:cubicBezTo>
                  <a:cubicBezTo>
                    <a:pt x="65" y="0"/>
                    <a:pt x="62" y="34"/>
                    <a:pt x="39" y="68"/>
                  </a:cubicBezTo>
                  <a:cubicBezTo>
                    <a:pt x="16" y="102"/>
                    <a:pt x="1" y="107"/>
                    <a:pt x="1" y="107"/>
                  </a:cubicBezTo>
                  <a:cubicBezTo>
                    <a:pt x="1" y="107"/>
                    <a:pt x="0" y="118"/>
                    <a:pt x="12" y="119"/>
                  </a:cubicBezTo>
                  <a:cubicBezTo>
                    <a:pt x="16" y="119"/>
                    <a:pt x="68" y="119"/>
                    <a:pt x="76" y="119"/>
                  </a:cubicBezTo>
                  <a:cubicBezTo>
                    <a:pt x="86" y="119"/>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163"/>
            <p:cNvSpPr>
              <a:spLocks/>
            </p:cNvSpPr>
            <p:nvPr/>
          </p:nvSpPr>
          <p:spPr bwMode="auto">
            <a:xfrm>
              <a:off x="18166277" y="2427923"/>
              <a:ext cx="63500" cy="87313"/>
            </a:xfrm>
            <a:custGeom>
              <a:avLst/>
              <a:gdLst>
                <a:gd name="T0" fmla="*/ 44 w 89"/>
                <a:gd name="T1" fmla="*/ 0 h 121"/>
                <a:gd name="T2" fmla="*/ 44 w 89"/>
                <a:gd name="T3" fmla="*/ 0 h 121"/>
                <a:gd name="T4" fmla="*/ 13 w 89"/>
                <a:gd name="T5" fmla="*/ 38 h 121"/>
                <a:gd name="T6" fmla="*/ 8 w 89"/>
                <a:gd name="T7" fmla="*/ 66 h 121"/>
                <a:gd name="T8" fmla="*/ 71 w 89"/>
                <a:gd name="T9" fmla="*/ 113 h 121"/>
                <a:gd name="T10" fmla="*/ 89 w 89"/>
                <a:gd name="T11" fmla="*/ 95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8" y="66"/>
                    <a:pt x="8" y="66"/>
                  </a:cubicBezTo>
                  <a:cubicBezTo>
                    <a:pt x="8" y="66"/>
                    <a:pt x="42" y="121"/>
                    <a:pt x="71" y="113"/>
                  </a:cubicBezTo>
                  <a:cubicBezTo>
                    <a:pt x="81" y="110"/>
                    <a:pt x="89" y="95"/>
                    <a:pt x="89" y="95"/>
                  </a:cubicBezTo>
                  <a:cubicBezTo>
                    <a:pt x="89" y="95"/>
                    <a:pt x="76" y="79"/>
                    <a:pt x="67" y="59"/>
                  </a:cubicBezTo>
                  <a:cubicBezTo>
                    <a:pt x="56" y="37"/>
                    <a:pt x="47" y="4"/>
                    <a:pt x="44" y="0"/>
                  </a:cubicBezTo>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164"/>
            <p:cNvSpPr>
              <a:spLocks noEditPoints="1"/>
            </p:cNvSpPr>
            <p:nvPr/>
          </p:nvSpPr>
          <p:spPr bwMode="auto">
            <a:xfrm>
              <a:off x="18159927" y="2134236"/>
              <a:ext cx="585788" cy="431800"/>
            </a:xfrm>
            <a:custGeom>
              <a:avLst/>
              <a:gdLst>
                <a:gd name="T0" fmla="*/ 767 w 814"/>
                <a:gd name="T1" fmla="*/ 27 h 599"/>
                <a:gd name="T2" fmla="*/ 703 w 814"/>
                <a:gd name="T3" fmla="*/ 74 h 599"/>
                <a:gd name="T4" fmla="*/ 669 w 814"/>
                <a:gd name="T5" fmla="*/ 252 h 599"/>
                <a:gd name="T6" fmla="*/ 678 w 814"/>
                <a:gd name="T7" fmla="*/ 188 h 599"/>
                <a:gd name="T8" fmla="*/ 659 w 814"/>
                <a:gd name="T9" fmla="*/ 174 h 599"/>
                <a:gd name="T10" fmla="*/ 634 w 814"/>
                <a:gd name="T11" fmla="*/ 153 h 599"/>
                <a:gd name="T12" fmla="*/ 642 w 814"/>
                <a:gd name="T13" fmla="*/ 132 h 599"/>
                <a:gd name="T14" fmla="*/ 613 w 814"/>
                <a:gd name="T15" fmla="*/ 87 h 599"/>
                <a:gd name="T16" fmla="*/ 604 w 814"/>
                <a:gd name="T17" fmla="*/ 78 h 599"/>
                <a:gd name="T18" fmla="*/ 352 w 814"/>
                <a:gd name="T19" fmla="*/ 72 h 599"/>
                <a:gd name="T20" fmla="*/ 357 w 814"/>
                <a:gd name="T21" fmla="*/ 82 h 599"/>
                <a:gd name="T22" fmla="*/ 253 w 814"/>
                <a:gd name="T23" fmla="*/ 161 h 599"/>
                <a:gd name="T24" fmla="*/ 220 w 814"/>
                <a:gd name="T25" fmla="*/ 291 h 599"/>
                <a:gd name="T26" fmla="*/ 272 w 814"/>
                <a:gd name="T27" fmla="*/ 265 h 599"/>
                <a:gd name="T28" fmla="*/ 270 w 814"/>
                <a:gd name="T29" fmla="*/ 386 h 599"/>
                <a:gd name="T30" fmla="*/ 389 w 814"/>
                <a:gd name="T31" fmla="*/ 347 h 599"/>
                <a:gd name="T32" fmla="*/ 406 w 814"/>
                <a:gd name="T33" fmla="*/ 159 h 599"/>
                <a:gd name="T34" fmla="*/ 408 w 814"/>
                <a:gd name="T35" fmla="*/ 372 h 599"/>
                <a:gd name="T36" fmla="*/ 262 w 814"/>
                <a:gd name="T37" fmla="*/ 410 h 599"/>
                <a:gd name="T38" fmla="*/ 216 w 814"/>
                <a:gd name="T39" fmla="*/ 331 h 599"/>
                <a:gd name="T40" fmla="*/ 171 w 814"/>
                <a:gd name="T41" fmla="*/ 257 h 599"/>
                <a:gd name="T42" fmla="*/ 254 w 814"/>
                <a:gd name="T43" fmla="*/ 134 h 599"/>
                <a:gd name="T44" fmla="*/ 47 w 814"/>
                <a:gd name="T45" fmla="*/ 270 h 599"/>
                <a:gd name="T46" fmla="*/ 35 w 814"/>
                <a:gd name="T47" fmla="*/ 236 h 599"/>
                <a:gd name="T48" fmla="*/ 5 w 814"/>
                <a:gd name="T49" fmla="*/ 230 h 599"/>
                <a:gd name="T50" fmla="*/ 31 w 814"/>
                <a:gd name="T51" fmla="*/ 293 h 599"/>
                <a:gd name="T52" fmla="*/ 69 w 814"/>
                <a:gd name="T53" fmla="*/ 397 h 599"/>
                <a:gd name="T54" fmla="*/ 111 w 814"/>
                <a:gd name="T55" fmla="*/ 529 h 599"/>
                <a:gd name="T56" fmla="*/ 193 w 814"/>
                <a:gd name="T57" fmla="*/ 582 h 599"/>
                <a:gd name="T58" fmla="*/ 221 w 814"/>
                <a:gd name="T59" fmla="*/ 509 h 599"/>
                <a:gd name="T60" fmla="*/ 280 w 814"/>
                <a:gd name="T61" fmla="*/ 486 h 599"/>
                <a:gd name="T62" fmla="*/ 333 w 814"/>
                <a:gd name="T63" fmla="*/ 493 h 599"/>
                <a:gd name="T64" fmla="*/ 303 w 814"/>
                <a:gd name="T65" fmla="*/ 558 h 599"/>
                <a:gd name="T66" fmla="*/ 436 w 814"/>
                <a:gd name="T67" fmla="*/ 514 h 599"/>
                <a:gd name="T68" fmla="*/ 455 w 814"/>
                <a:gd name="T69" fmla="*/ 369 h 599"/>
                <a:gd name="T70" fmla="*/ 499 w 814"/>
                <a:gd name="T71" fmla="*/ 381 h 599"/>
                <a:gd name="T72" fmla="*/ 616 w 814"/>
                <a:gd name="T73" fmla="*/ 370 h 599"/>
                <a:gd name="T74" fmla="*/ 568 w 814"/>
                <a:gd name="T75" fmla="*/ 401 h 599"/>
                <a:gd name="T76" fmla="*/ 683 w 814"/>
                <a:gd name="T77" fmla="*/ 363 h 599"/>
                <a:gd name="T78" fmla="*/ 464 w 814"/>
                <a:gd name="T79" fmla="*/ 159 h 599"/>
                <a:gd name="T80" fmla="*/ 522 w 814"/>
                <a:gd name="T81" fmla="*/ 109 h 599"/>
                <a:gd name="T82" fmla="*/ 464 w 814"/>
                <a:gd name="T83" fmla="*/ 159 h 599"/>
                <a:gd name="T84" fmla="*/ 514 w 814"/>
                <a:gd name="T85" fmla="*/ 227 h 599"/>
                <a:gd name="T86" fmla="*/ 526 w 814"/>
                <a:gd name="T87" fmla="*/ 206 h 599"/>
                <a:gd name="T88" fmla="*/ 507 w 814"/>
                <a:gd name="T89" fmla="*/ 187 h 599"/>
                <a:gd name="T90" fmla="*/ 491 w 814"/>
                <a:gd name="T91" fmla="*/ 202 h 599"/>
                <a:gd name="T92" fmla="*/ 564 w 814"/>
                <a:gd name="T93" fmla="*/ 148 h 599"/>
                <a:gd name="T94" fmla="*/ 548 w 814"/>
                <a:gd name="T95" fmla="*/ 157 h 599"/>
                <a:gd name="T96" fmla="*/ 567 w 814"/>
                <a:gd name="T97" fmla="*/ 180 h 599"/>
                <a:gd name="T98" fmla="*/ 589 w 814"/>
                <a:gd name="T99" fmla="*/ 174 h 599"/>
                <a:gd name="T100" fmla="*/ 748 w 814"/>
                <a:gd name="T101" fmla="*/ 78 h 599"/>
                <a:gd name="T102" fmla="*/ 714 w 814"/>
                <a:gd name="T103" fmla="*/ 80 h 599"/>
                <a:gd name="T104" fmla="*/ 768 w 814"/>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9">
                  <a:moveTo>
                    <a:pt x="809" y="163"/>
                  </a:moveTo>
                  <a:cubicBezTo>
                    <a:pt x="805" y="56"/>
                    <a:pt x="775" y="27"/>
                    <a:pt x="767" y="27"/>
                  </a:cubicBezTo>
                  <a:cubicBezTo>
                    <a:pt x="756" y="29"/>
                    <a:pt x="752" y="46"/>
                    <a:pt x="740" y="55"/>
                  </a:cubicBezTo>
                  <a:cubicBezTo>
                    <a:pt x="723" y="67"/>
                    <a:pt x="712" y="64"/>
                    <a:pt x="703" y="74"/>
                  </a:cubicBezTo>
                  <a:cubicBezTo>
                    <a:pt x="693" y="83"/>
                    <a:pt x="712" y="108"/>
                    <a:pt x="710" y="172"/>
                  </a:cubicBezTo>
                  <a:cubicBezTo>
                    <a:pt x="707" y="230"/>
                    <a:pt x="669" y="252"/>
                    <a:pt x="669" y="252"/>
                  </a:cubicBezTo>
                  <a:cubicBezTo>
                    <a:pt x="669" y="252"/>
                    <a:pt x="687" y="226"/>
                    <a:pt x="689" y="208"/>
                  </a:cubicBezTo>
                  <a:cubicBezTo>
                    <a:pt x="692" y="195"/>
                    <a:pt x="684" y="192"/>
                    <a:pt x="678" y="188"/>
                  </a:cubicBezTo>
                  <a:cubicBezTo>
                    <a:pt x="668" y="178"/>
                    <a:pt x="646" y="203"/>
                    <a:pt x="640" y="208"/>
                  </a:cubicBezTo>
                  <a:cubicBezTo>
                    <a:pt x="650" y="197"/>
                    <a:pt x="665" y="185"/>
                    <a:pt x="659" y="174"/>
                  </a:cubicBezTo>
                  <a:cubicBezTo>
                    <a:pt x="649" y="157"/>
                    <a:pt x="625" y="169"/>
                    <a:pt x="620" y="170"/>
                  </a:cubicBezTo>
                  <a:cubicBezTo>
                    <a:pt x="625" y="168"/>
                    <a:pt x="636" y="163"/>
                    <a:pt x="634" y="153"/>
                  </a:cubicBezTo>
                  <a:cubicBezTo>
                    <a:pt x="629" y="134"/>
                    <a:pt x="610" y="138"/>
                    <a:pt x="608" y="139"/>
                  </a:cubicBezTo>
                  <a:cubicBezTo>
                    <a:pt x="616" y="135"/>
                    <a:pt x="620" y="131"/>
                    <a:pt x="642" y="132"/>
                  </a:cubicBezTo>
                  <a:cubicBezTo>
                    <a:pt x="654" y="132"/>
                    <a:pt x="651" y="120"/>
                    <a:pt x="643" y="110"/>
                  </a:cubicBezTo>
                  <a:cubicBezTo>
                    <a:pt x="631" y="95"/>
                    <a:pt x="623" y="90"/>
                    <a:pt x="613" y="87"/>
                  </a:cubicBezTo>
                  <a:cubicBezTo>
                    <a:pt x="602" y="83"/>
                    <a:pt x="581" y="86"/>
                    <a:pt x="581" y="86"/>
                  </a:cubicBezTo>
                  <a:cubicBezTo>
                    <a:pt x="581" y="86"/>
                    <a:pt x="595" y="76"/>
                    <a:pt x="604" y="78"/>
                  </a:cubicBezTo>
                  <a:cubicBezTo>
                    <a:pt x="593" y="63"/>
                    <a:pt x="557" y="8"/>
                    <a:pt x="496" y="6"/>
                  </a:cubicBezTo>
                  <a:cubicBezTo>
                    <a:pt x="385" y="0"/>
                    <a:pt x="352" y="72"/>
                    <a:pt x="352" y="72"/>
                  </a:cubicBezTo>
                  <a:lnTo>
                    <a:pt x="406" y="70"/>
                  </a:lnTo>
                  <a:cubicBezTo>
                    <a:pt x="406" y="70"/>
                    <a:pt x="390" y="76"/>
                    <a:pt x="357" y="82"/>
                  </a:cubicBezTo>
                  <a:cubicBezTo>
                    <a:pt x="332" y="86"/>
                    <a:pt x="333" y="86"/>
                    <a:pt x="325" y="87"/>
                  </a:cubicBezTo>
                  <a:cubicBezTo>
                    <a:pt x="313" y="90"/>
                    <a:pt x="281" y="128"/>
                    <a:pt x="253" y="161"/>
                  </a:cubicBezTo>
                  <a:cubicBezTo>
                    <a:pt x="224" y="193"/>
                    <a:pt x="194" y="234"/>
                    <a:pt x="194" y="250"/>
                  </a:cubicBezTo>
                  <a:cubicBezTo>
                    <a:pt x="194" y="267"/>
                    <a:pt x="211" y="278"/>
                    <a:pt x="220" y="291"/>
                  </a:cubicBezTo>
                  <a:cubicBezTo>
                    <a:pt x="230" y="305"/>
                    <a:pt x="232" y="312"/>
                    <a:pt x="232" y="312"/>
                  </a:cubicBezTo>
                  <a:lnTo>
                    <a:pt x="272" y="265"/>
                  </a:lnTo>
                  <a:lnTo>
                    <a:pt x="226" y="361"/>
                  </a:lnTo>
                  <a:cubicBezTo>
                    <a:pt x="226" y="361"/>
                    <a:pt x="247" y="389"/>
                    <a:pt x="270" y="386"/>
                  </a:cubicBezTo>
                  <a:cubicBezTo>
                    <a:pt x="288" y="384"/>
                    <a:pt x="328" y="352"/>
                    <a:pt x="352" y="348"/>
                  </a:cubicBezTo>
                  <a:cubicBezTo>
                    <a:pt x="378" y="343"/>
                    <a:pt x="389" y="347"/>
                    <a:pt x="389" y="347"/>
                  </a:cubicBezTo>
                  <a:cubicBezTo>
                    <a:pt x="389" y="347"/>
                    <a:pt x="406" y="301"/>
                    <a:pt x="398" y="268"/>
                  </a:cubicBezTo>
                  <a:cubicBezTo>
                    <a:pt x="383" y="210"/>
                    <a:pt x="394" y="178"/>
                    <a:pt x="406" y="159"/>
                  </a:cubicBezTo>
                  <a:cubicBezTo>
                    <a:pt x="397" y="237"/>
                    <a:pt x="423" y="242"/>
                    <a:pt x="421" y="293"/>
                  </a:cubicBezTo>
                  <a:cubicBezTo>
                    <a:pt x="420" y="331"/>
                    <a:pt x="408" y="372"/>
                    <a:pt x="408" y="372"/>
                  </a:cubicBezTo>
                  <a:cubicBezTo>
                    <a:pt x="408" y="372"/>
                    <a:pt x="371" y="359"/>
                    <a:pt x="343" y="374"/>
                  </a:cubicBezTo>
                  <a:cubicBezTo>
                    <a:pt x="314" y="389"/>
                    <a:pt x="289"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2"/>
                  </a:cubicBezTo>
                  <a:cubicBezTo>
                    <a:pt x="221" y="169"/>
                    <a:pt x="254" y="134"/>
                    <a:pt x="254" y="134"/>
                  </a:cubicBezTo>
                  <a:cubicBezTo>
                    <a:pt x="254" y="134"/>
                    <a:pt x="159" y="147"/>
                    <a:pt x="119" y="193"/>
                  </a:cubicBezTo>
                  <a:cubicBezTo>
                    <a:pt x="72" y="250"/>
                    <a:pt x="65" y="267"/>
                    <a:pt x="47" y="270"/>
                  </a:cubicBezTo>
                  <a:cubicBezTo>
                    <a:pt x="30" y="272"/>
                    <a:pt x="23" y="253"/>
                    <a:pt x="23" y="253"/>
                  </a:cubicBezTo>
                  <a:cubicBezTo>
                    <a:pt x="23" y="253"/>
                    <a:pt x="37" y="252"/>
                    <a:pt x="35" y="236"/>
                  </a:cubicBezTo>
                  <a:cubicBezTo>
                    <a:pt x="32"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5" y="441"/>
                    <a:pt x="118" y="488"/>
                    <a:pt x="118" y="488"/>
                  </a:cubicBezTo>
                  <a:cubicBezTo>
                    <a:pt x="118" y="488"/>
                    <a:pt x="115" y="521"/>
                    <a:pt x="111" y="529"/>
                  </a:cubicBezTo>
                  <a:cubicBezTo>
                    <a:pt x="109" y="537"/>
                    <a:pt x="96" y="556"/>
                    <a:pt x="115" y="570"/>
                  </a:cubicBezTo>
                  <a:cubicBezTo>
                    <a:pt x="134" y="584"/>
                    <a:pt x="182" y="589"/>
                    <a:pt x="193" y="582"/>
                  </a:cubicBezTo>
                  <a:cubicBezTo>
                    <a:pt x="204" y="576"/>
                    <a:pt x="201" y="556"/>
                    <a:pt x="202" y="550"/>
                  </a:cubicBezTo>
                  <a:cubicBezTo>
                    <a:pt x="204" y="543"/>
                    <a:pt x="219" y="516"/>
                    <a:pt x="221"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4" y="509"/>
                  </a:cubicBezTo>
                  <a:cubicBezTo>
                    <a:pt x="292" y="517"/>
                    <a:pt x="276" y="525"/>
                    <a:pt x="303" y="558"/>
                  </a:cubicBezTo>
                  <a:cubicBezTo>
                    <a:pt x="333" y="596"/>
                    <a:pt x="338" y="599"/>
                    <a:pt x="364" y="578"/>
                  </a:cubicBezTo>
                  <a:cubicBezTo>
                    <a:pt x="390" y="558"/>
                    <a:pt x="417" y="539"/>
                    <a:pt x="436" y="514"/>
                  </a:cubicBezTo>
                  <a:cubicBezTo>
                    <a:pt x="455" y="490"/>
                    <a:pt x="489" y="400"/>
                    <a:pt x="489" y="400"/>
                  </a:cubicBezTo>
                  <a:cubicBezTo>
                    <a:pt x="489" y="400"/>
                    <a:pt x="469" y="386"/>
                    <a:pt x="455" y="369"/>
                  </a:cubicBezTo>
                  <a:cubicBezTo>
                    <a:pt x="446" y="355"/>
                    <a:pt x="443" y="347"/>
                    <a:pt x="443" y="347"/>
                  </a:cubicBezTo>
                  <a:cubicBezTo>
                    <a:pt x="443" y="347"/>
                    <a:pt x="470" y="374"/>
                    <a:pt x="499" y="381"/>
                  </a:cubicBezTo>
                  <a:cubicBezTo>
                    <a:pt x="510" y="393"/>
                    <a:pt x="527" y="411"/>
                    <a:pt x="542" y="416"/>
                  </a:cubicBezTo>
                  <a:cubicBezTo>
                    <a:pt x="598" y="440"/>
                    <a:pt x="616" y="370"/>
                    <a:pt x="616" y="370"/>
                  </a:cubicBezTo>
                  <a:lnTo>
                    <a:pt x="608" y="369"/>
                  </a:lnTo>
                  <a:cubicBezTo>
                    <a:pt x="608" y="369"/>
                    <a:pt x="593" y="404"/>
                    <a:pt x="568" y="401"/>
                  </a:cubicBezTo>
                  <a:cubicBezTo>
                    <a:pt x="519" y="396"/>
                    <a:pt x="534" y="295"/>
                    <a:pt x="534" y="295"/>
                  </a:cubicBezTo>
                  <a:cubicBezTo>
                    <a:pt x="534" y="295"/>
                    <a:pt x="583" y="366"/>
                    <a:pt x="683" y="363"/>
                  </a:cubicBezTo>
                  <a:cubicBezTo>
                    <a:pt x="744" y="365"/>
                    <a:pt x="814" y="294"/>
                    <a:pt x="809" y="163"/>
                  </a:cubicBezTo>
                  <a:close/>
                  <a:moveTo>
                    <a:pt x="464" y="159"/>
                  </a:moveTo>
                  <a:cubicBezTo>
                    <a:pt x="464" y="159"/>
                    <a:pt x="468" y="113"/>
                    <a:pt x="477" y="106"/>
                  </a:cubicBezTo>
                  <a:cubicBezTo>
                    <a:pt x="489" y="98"/>
                    <a:pt x="522" y="109"/>
                    <a:pt x="522" y="109"/>
                  </a:cubicBezTo>
                  <a:cubicBezTo>
                    <a:pt x="522" y="109"/>
                    <a:pt x="502" y="109"/>
                    <a:pt x="489" y="120"/>
                  </a:cubicBezTo>
                  <a:cubicBezTo>
                    <a:pt x="479" y="129"/>
                    <a:pt x="464" y="159"/>
                    <a:pt x="464" y="159"/>
                  </a:cubicBezTo>
                  <a:close/>
                  <a:moveTo>
                    <a:pt x="542" y="200"/>
                  </a:moveTo>
                  <a:cubicBezTo>
                    <a:pt x="527" y="212"/>
                    <a:pt x="514" y="227"/>
                    <a:pt x="514" y="227"/>
                  </a:cubicBezTo>
                  <a:cubicBezTo>
                    <a:pt x="514" y="227"/>
                    <a:pt x="517" y="221"/>
                    <a:pt x="519" y="216"/>
                  </a:cubicBezTo>
                  <a:cubicBezTo>
                    <a:pt x="522" y="211"/>
                    <a:pt x="526" y="206"/>
                    <a:pt x="526" y="206"/>
                  </a:cubicBezTo>
                  <a:cubicBezTo>
                    <a:pt x="526" y="206"/>
                    <a:pt x="521" y="204"/>
                    <a:pt x="514" y="197"/>
                  </a:cubicBezTo>
                  <a:cubicBezTo>
                    <a:pt x="510" y="193"/>
                    <a:pt x="508" y="189"/>
                    <a:pt x="507" y="187"/>
                  </a:cubicBezTo>
                  <a:cubicBezTo>
                    <a:pt x="507" y="187"/>
                    <a:pt x="504" y="188"/>
                    <a:pt x="500" y="192"/>
                  </a:cubicBezTo>
                  <a:cubicBezTo>
                    <a:pt x="496" y="195"/>
                    <a:pt x="491" y="202"/>
                    <a:pt x="491" y="202"/>
                  </a:cubicBezTo>
                  <a:cubicBezTo>
                    <a:pt x="491" y="202"/>
                    <a:pt x="504" y="176"/>
                    <a:pt x="523" y="162"/>
                  </a:cubicBezTo>
                  <a:cubicBezTo>
                    <a:pt x="544" y="148"/>
                    <a:pt x="564" y="148"/>
                    <a:pt x="564" y="148"/>
                  </a:cubicBezTo>
                  <a:cubicBezTo>
                    <a:pt x="564" y="148"/>
                    <a:pt x="561" y="148"/>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2"/>
                    <a:pt x="542" y="200"/>
                  </a:cubicBezTo>
                  <a:close/>
                  <a:moveTo>
                    <a:pt x="748" y="78"/>
                  </a:moveTo>
                  <a:cubicBezTo>
                    <a:pt x="731" y="90"/>
                    <a:pt x="714" y="91"/>
                    <a:pt x="712" y="86"/>
                  </a:cubicBezTo>
                  <a:cubicBezTo>
                    <a:pt x="710" y="80"/>
                    <a:pt x="714" y="80"/>
                    <a:pt x="714" y="80"/>
                  </a:cubicBezTo>
                  <a:cubicBezTo>
                    <a:pt x="714" y="80"/>
                    <a:pt x="731"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94" name="Freeform 93"/>
          <p:cNvSpPr>
            <a:spLocks noChangeAspect="1"/>
          </p:cNvSpPr>
          <p:nvPr/>
        </p:nvSpPr>
        <p:spPr>
          <a:xfrm>
            <a:off x="3433359" y="3050396"/>
            <a:ext cx="211542" cy="227512"/>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p:cNvGrpSpPr>
            <a:grpSpLocks noChangeAspect="1"/>
          </p:cNvGrpSpPr>
          <p:nvPr/>
        </p:nvGrpSpPr>
        <p:grpSpPr>
          <a:xfrm>
            <a:off x="3395259" y="3604147"/>
            <a:ext cx="287742" cy="224320"/>
            <a:chOff x="11149766" y="3424355"/>
            <a:chExt cx="327387" cy="255228"/>
          </a:xfrm>
          <a:solidFill>
            <a:schemeClr val="accent1"/>
          </a:solidFill>
        </p:grpSpPr>
        <p:sp>
          <p:nvSpPr>
            <p:cNvPr id="96" name="Freeform 326"/>
            <p:cNvSpPr>
              <a:spLocks/>
            </p:cNvSpPr>
            <p:nvPr/>
          </p:nvSpPr>
          <p:spPr bwMode="auto">
            <a:xfrm>
              <a:off x="11247314" y="3425692"/>
              <a:ext cx="229838" cy="253891"/>
            </a:xfrm>
            <a:custGeom>
              <a:avLst/>
              <a:gdLst>
                <a:gd name="T0" fmla="*/ 490 w 607"/>
                <a:gd name="T1" fmla="*/ 455 h 671"/>
                <a:gd name="T2" fmla="*/ 513 w 607"/>
                <a:gd name="T3" fmla="*/ 402 h 671"/>
                <a:gd name="T4" fmla="*/ 607 w 607"/>
                <a:gd name="T5" fmla="*/ 369 h 671"/>
                <a:gd name="T6" fmla="*/ 607 w 607"/>
                <a:gd name="T7" fmla="*/ 293 h 671"/>
                <a:gd name="T8" fmla="*/ 597 w 607"/>
                <a:gd name="T9" fmla="*/ 290 h 671"/>
                <a:gd name="T10" fmla="*/ 515 w 607"/>
                <a:gd name="T11" fmla="*/ 262 h 671"/>
                <a:gd name="T12" fmla="*/ 492 w 607"/>
                <a:gd name="T13" fmla="*/ 209 h 671"/>
                <a:gd name="T14" fmla="*/ 534 w 607"/>
                <a:gd name="T15" fmla="*/ 120 h 671"/>
                <a:gd name="T16" fmla="*/ 482 w 607"/>
                <a:gd name="T17" fmla="*/ 67 h 671"/>
                <a:gd name="T18" fmla="*/ 470 w 607"/>
                <a:gd name="T19" fmla="*/ 74 h 671"/>
                <a:gd name="T20" fmla="*/ 393 w 607"/>
                <a:gd name="T21" fmla="*/ 114 h 671"/>
                <a:gd name="T22" fmla="*/ 340 w 607"/>
                <a:gd name="T23" fmla="*/ 91 h 671"/>
                <a:gd name="T24" fmla="*/ 305 w 607"/>
                <a:gd name="T25" fmla="*/ 0 h 671"/>
                <a:gd name="T26" fmla="*/ 228 w 607"/>
                <a:gd name="T27" fmla="*/ 0 h 671"/>
                <a:gd name="T28" fmla="*/ 225 w 607"/>
                <a:gd name="T29" fmla="*/ 10 h 671"/>
                <a:gd name="T30" fmla="*/ 197 w 607"/>
                <a:gd name="T31" fmla="*/ 91 h 671"/>
                <a:gd name="T32" fmla="*/ 144 w 607"/>
                <a:gd name="T33" fmla="*/ 114 h 671"/>
                <a:gd name="T34" fmla="*/ 53 w 607"/>
                <a:gd name="T35" fmla="*/ 74 h 671"/>
                <a:gd name="T36" fmla="*/ 0 w 607"/>
                <a:gd name="T37" fmla="*/ 127 h 671"/>
                <a:gd name="T38" fmla="*/ 5 w 607"/>
                <a:gd name="T39" fmla="*/ 137 h 671"/>
                <a:gd name="T40" fmla="*/ 30 w 607"/>
                <a:gd name="T41" fmla="*/ 183 h 671"/>
                <a:gd name="T42" fmla="*/ 169 w 607"/>
                <a:gd name="T43" fmla="*/ 148 h 671"/>
                <a:gd name="T44" fmla="*/ 347 w 607"/>
                <a:gd name="T45" fmla="*/ 221 h 671"/>
                <a:gd name="T46" fmla="*/ 380 w 607"/>
                <a:gd name="T47" fmla="*/ 249 h 671"/>
                <a:gd name="T48" fmla="*/ 393 w 607"/>
                <a:gd name="T49" fmla="*/ 269 h 671"/>
                <a:gd name="T50" fmla="*/ 358 w 607"/>
                <a:gd name="T51" fmla="*/ 442 h 671"/>
                <a:gd name="T52" fmla="*/ 220 w 607"/>
                <a:gd name="T53" fmla="*/ 461 h 671"/>
                <a:gd name="T54" fmla="*/ 210 w 607"/>
                <a:gd name="T55" fmla="*/ 457 h 671"/>
                <a:gd name="T56" fmla="*/ 180 w 607"/>
                <a:gd name="T57" fmla="*/ 435 h 671"/>
                <a:gd name="T58" fmla="*/ 170 w 607"/>
                <a:gd name="T59" fmla="*/ 432 h 671"/>
                <a:gd name="T60" fmla="*/ 140 w 607"/>
                <a:gd name="T61" fmla="*/ 445 h 671"/>
                <a:gd name="T62" fmla="*/ 137 w 607"/>
                <a:gd name="T63" fmla="*/ 448 h 671"/>
                <a:gd name="T64" fmla="*/ 27 w 607"/>
                <a:gd name="T65" fmla="*/ 519 h 671"/>
                <a:gd name="T66" fmla="*/ 7 w 607"/>
                <a:gd name="T67" fmla="*/ 549 h 671"/>
                <a:gd name="T68" fmla="*/ 61 w 607"/>
                <a:gd name="T69" fmla="*/ 603 h 671"/>
                <a:gd name="T70" fmla="*/ 71 w 607"/>
                <a:gd name="T71" fmla="*/ 598 h 671"/>
                <a:gd name="T72" fmla="*/ 149 w 607"/>
                <a:gd name="T73" fmla="*/ 559 h 671"/>
                <a:gd name="T74" fmla="*/ 201 w 607"/>
                <a:gd name="T75" fmla="*/ 580 h 671"/>
                <a:gd name="T76" fmla="*/ 231 w 607"/>
                <a:gd name="T77" fmla="*/ 671 h 671"/>
                <a:gd name="T78" fmla="*/ 309 w 607"/>
                <a:gd name="T79" fmla="*/ 671 h 671"/>
                <a:gd name="T80" fmla="*/ 312 w 607"/>
                <a:gd name="T81" fmla="*/ 661 h 671"/>
                <a:gd name="T82" fmla="*/ 340 w 607"/>
                <a:gd name="T83" fmla="*/ 580 h 671"/>
                <a:gd name="T84" fmla="*/ 393 w 607"/>
                <a:gd name="T85" fmla="*/ 557 h 671"/>
                <a:gd name="T86" fmla="*/ 483 w 607"/>
                <a:gd name="T87" fmla="*/ 597 h 671"/>
                <a:gd name="T88" fmla="*/ 536 w 607"/>
                <a:gd name="T89" fmla="*/ 544 h 671"/>
                <a:gd name="T90" fmla="*/ 531 w 607"/>
                <a:gd name="T91" fmla="*/ 534 h 671"/>
                <a:gd name="T92" fmla="*/ 490 w 607"/>
                <a:gd name="T93" fmla="*/ 45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671">
                  <a:moveTo>
                    <a:pt x="490" y="455"/>
                  </a:moveTo>
                  <a:lnTo>
                    <a:pt x="513" y="402"/>
                  </a:lnTo>
                  <a:lnTo>
                    <a:pt x="607" y="369"/>
                  </a:lnTo>
                  <a:lnTo>
                    <a:pt x="607" y="293"/>
                  </a:lnTo>
                  <a:lnTo>
                    <a:pt x="597" y="290"/>
                  </a:lnTo>
                  <a:lnTo>
                    <a:pt x="515" y="262"/>
                  </a:lnTo>
                  <a:lnTo>
                    <a:pt x="492" y="209"/>
                  </a:lnTo>
                  <a:lnTo>
                    <a:pt x="534" y="120"/>
                  </a:lnTo>
                  <a:lnTo>
                    <a:pt x="482" y="67"/>
                  </a:lnTo>
                  <a:lnTo>
                    <a:pt x="470" y="74"/>
                  </a:lnTo>
                  <a:lnTo>
                    <a:pt x="393" y="114"/>
                  </a:lnTo>
                  <a:lnTo>
                    <a:pt x="340" y="91"/>
                  </a:lnTo>
                  <a:lnTo>
                    <a:pt x="305" y="0"/>
                  </a:lnTo>
                  <a:lnTo>
                    <a:pt x="228" y="0"/>
                  </a:lnTo>
                  <a:lnTo>
                    <a:pt x="225" y="10"/>
                  </a:lnTo>
                  <a:lnTo>
                    <a:pt x="197" y="91"/>
                  </a:lnTo>
                  <a:lnTo>
                    <a:pt x="144" y="114"/>
                  </a:lnTo>
                  <a:lnTo>
                    <a:pt x="53" y="74"/>
                  </a:lnTo>
                  <a:lnTo>
                    <a:pt x="0" y="127"/>
                  </a:lnTo>
                  <a:lnTo>
                    <a:pt x="5" y="137"/>
                  </a:lnTo>
                  <a:lnTo>
                    <a:pt x="30" y="183"/>
                  </a:lnTo>
                  <a:cubicBezTo>
                    <a:pt x="73" y="158"/>
                    <a:pt x="119" y="148"/>
                    <a:pt x="169" y="148"/>
                  </a:cubicBezTo>
                  <a:cubicBezTo>
                    <a:pt x="236" y="152"/>
                    <a:pt x="299" y="176"/>
                    <a:pt x="347" y="221"/>
                  </a:cubicBezTo>
                  <a:cubicBezTo>
                    <a:pt x="356" y="229"/>
                    <a:pt x="370" y="236"/>
                    <a:pt x="380" y="249"/>
                  </a:cubicBezTo>
                  <a:cubicBezTo>
                    <a:pt x="384" y="254"/>
                    <a:pt x="389" y="262"/>
                    <a:pt x="393" y="269"/>
                  </a:cubicBezTo>
                  <a:cubicBezTo>
                    <a:pt x="426" y="326"/>
                    <a:pt x="412" y="399"/>
                    <a:pt x="358" y="442"/>
                  </a:cubicBezTo>
                  <a:cubicBezTo>
                    <a:pt x="319" y="475"/>
                    <a:pt x="262" y="480"/>
                    <a:pt x="220" y="461"/>
                  </a:cubicBezTo>
                  <a:cubicBezTo>
                    <a:pt x="215" y="458"/>
                    <a:pt x="211" y="458"/>
                    <a:pt x="210" y="457"/>
                  </a:cubicBezTo>
                  <a:cubicBezTo>
                    <a:pt x="200" y="452"/>
                    <a:pt x="188" y="443"/>
                    <a:pt x="180" y="435"/>
                  </a:cubicBezTo>
                  <a:cubicBezTo>
                    <a:pt x="177" y="435"/>
                    <a:pt x="175" y="432"/>
                    <a:pt x="170" y="432"/>
                  </a:cubicBezTo>
                  <a:cubicBezTo>
                    <a:pt x="160" y="432"/>
                    <a:pt x="147" y="437"/>
                    <a:pt x="140" y="445"/>
                  </a:cubicBezTo>
                  <a:lnTo>
                    <a:pt x="137" y="448"/>
                  </a:lnTo>
                  <a:cubicBezTo>
                    <a:pt x="104" y="481"/>
                    <a:pt x="66" y="506"/>
                    <a:pt x="27" y="519"/>
                  </a:cubicBezTo>
                  <a:lnTo>
                    <a:pt x="7" y="549"/>
                  </a:lnTo>
                  <a:lnTo>
                    <a:pt x="61" y="603"/>
                  </a:lnTo>
                  <a:lnTo>
                    <a:pt x="71" y="598"/>
                  </a:lnTo>
                  <a:lnTo>
                    <a:pt x="149" y="559"/>
                  </a:lnTo>
                  <a:lnTo>
                    <a:pt x="201" y="580"/>
                  </a:lnTo>
                  <a:lnTo>
                    <a:pt x="231" y="671"/>
                  </a:lnTo>
                  <a:lnTo>
                    <a:pt x="309" y="671"/>
                  </a:lnTo>
                  <a:lnTo>
                    <a:pt x="312" y="661"/>
                  </a:lnTo>
                  <a:lnTo>
                    <a:pt x="340" y="580"/>
                  </a:lnTo>
                  <a:lnTo>
                    <a:pt x="393" y="557"/>
                  </a:lnTo>
                  <a:lnTo>
                    <a:pt x="483" y="597"/>
                  </a:lnTo>
                  <a:lnTo>
                    <a:pt x="536" y="544"/>
                  </a:lnTo>
                  <a:lnTo>
                    <a:pt x="531" y="534"/>
                  </a:lnTo>
                  <a:lnTo>
                    <a:pt x="490"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7" name="Freeform 327"/>
            <p:cNvSpPr>
              <a:spLocks/>
            </p:cNvSpPr>
            <p:nvPr/>
          </p:nvSpPr>
          <p:spPr bwMode="auto">
            <a:xfrm>
              <a:off x="11247314" y="3425692"/>
              <a:ext cx="229838" cy="253891"/>
            </a:xfrm>
            <a:custGeom>
              <a:avLst/>
              <a:gdLst>
                <a:gd name="T0" fmla="*/ 490 w 607"/>
                <a:gd name="T1" fmla="*/ 455 h 671"/>
                <a:gd name="T2" fmla="*/ 513 w 607"/>
                <a:gd name="T3" fmla="*/ 402 h 671"/>
                <a:gd name="T4" fmla="*/ 607 w 607"/>
                <a:gd name="T5" fmla="*/ 369 h 671"/>
                <a:gd name="T6" fmla="*/ 607 w 607"/>
                <a:gd name="T7" fmla="*/ 293 h 671"/>
                <a:gd name="T8" fmla="*/ 597 w 607"/>
                <a:gd name="T9" fmla="*/ 290 h 671"/>
                <a:gd name="T10" fmla="*/ 515 w 607"/>
                <a:gd name="T11" fmla="*/ 262 h 671"/>
                <a:gd name="T12" fmla="*/ 492 w 607"/>
                <a:gd name="T13" fmla="*/ 209 h 671"/>
                <a:gd name="T14" fmla="*/ 534 w 607"/>
                <a:gd name="T15" fmla="*/ 120 h 671"/>
                <a:gd name="T16" fmla="*/ 482 w 607"/>
                <a:gd name="T17" fmla="*/ 67 h 671"/>
                <a:gd name="T18" fmla="*/ 470 w 607"/>
                <a:gd name="T19" fmla="*/ 74 h 671"/>
                <a:gd name="T20" fmla="*/ 393 w 607"/>
                <a:gd name="T21" fmla="*/ 114 h 671"/>
                <a:gd name="T22" fmla="*/ 340 w 607"/>
                <a:gd name="T23" fmla="*/ 91 h 671"/>
                <a:gd name="T24" fmla="*/ 305 w 607"/>
                <a:gd name="T25" fmla="*/ 0 h 671"/>
                <a:gd name="T26" fmla="*/ 228 w 607"/>
                <a:gd name="T27" fmla="*/ 0 h 671"/>
                <a:gd name="T28" fmla="*/ 225 w 607"/>
                <a:gd name="T29" fmla="*/ 10 h 671"/>
                <a:gd name="T30" fmla="*/ 197 w 607"/>
                <a:gd name="T31" fmla="*/ 91 h 671"/>
                <a:gd name="T32" fmla="*/ 144 w 607"/>
                <a:gd name="T33" fmla="*/ 114 h 671"/>
                <a:gd name="T34" fmla="*/ 53 w 607"/>
                <a:gd name="T35" fmla="*/ 74 h 671"/>
                <a:gd name="T36" fmla="*/ 0 w 607"/>
                <a:gd name="T37" fmla="*/ 127 h 671"/>
                <a:gd name="T38" fmla="*/ 5 w 607"/>
                <a:gd name="T39" fmla="*/ 137 h 671"/>
                <a:gd name="T40" fmla="*/ 30 w 607"/>
                <a:gd name="T41" fmla="*/ 183 h 671"/>
                <a:gd name="T42" fmla="*/ 169 w 607"/>
                <a:gd name="T43" fmla="*/ 148 h 671"/>
                <a:gd name="T44" fmla="*/ 347 w 607"/>
                <a:gd name="T45" fmla="*/ 221 h 671"/>
                <a:gd name="T46" fmla="*/ 380 w 607"/>
                <a:gd name="T47" fmla="*/ 249 h 671"/>
                <a:gd name="T48" fmla="*/ 393 w 607"/>
                <a:gd name="T49" fmla="*/ 269 h 671"/>
                <a:gd name="T50" fmla="*/ 358 w 607"/>
                <a:gd name="T51" fmla="*/ 442 h 671"/>
                <a:gd name="T52" fmla="*/ 220 w 607"/>
                <a:gd name="T53" fmla="*/ 461 h 671"/>
                <a:gd name="T54" fmla="*/ 210 w 607"/>
                <a:gd name="T55" fmla="*/ 457 h 671"/>
                <a:gd name="T56" fmla="*/ 180 w 607"/>
                <a:gd name="T57" fmla="*/ 435 h 671"/>
                <a:gd name="T58" fmla="*/ 170 w 607"/>
                <a:gd name="T59" fmla="*/ 432 h 671"/>
                <a:gd name="T60" fmla="*/ 140 w 607"/>
                <a:gd name="T61" fmla="*/ 445 h 671"/>
                <a:gd name="T62" fmla="*/ 137 w 607"/>
                <a:gd name="T63" fmla="*/ 448 h 671"/>
                <a:gd name="T64" fmla="*/ 27 w 607"/>
                <a:gd name="T65" fmla="*/ 519 h 671"/>
                <a:gd name="T66" fmla="*/ 7 w 607"/>
                <a:gd name="T67" fmla="*/ 549 h 671"/>
                <a:gd name="T68" fmla="*/ 61 w 607"/>
                <a:gd name="T69" fmla="*/ 603 h 671"/>
                <a:gd name="T70" fmla="*/ 71 w 607"/>
                <a:gd name="T71" fmla="*/ 598 h 671"/>
                <a:gd name="T72" fmla="*/ 149 w 607"/>
                <a:gd name="T73" fmla="*/ 559 h 671"/>
                <a:gd name="T74" fmla="*/ 201 w 607"/>
                <a:gd name="T75" fmla="*/ 580 h 671"/>
                <a:gd name="T76" fmla="*/ 231 w 607"/>
                <a:gd name="T77" fmla="*/ 671 h 671"/>
                <a:gd name="T78" fmla="*/ 309 w 607"/>
                <a:gd name="T79" fmla="*/ 671 h 671"/>
                <a:gd name="T80" fmla="*/ 312 w 607"/>
                <a:gd name="T81" fmla="*/ 661 h 671"/>
                <a:gd name="T82" fmla="*/ 340 w 607"/>
                <a:gd name="T83" fmla="*/ 580 h 671"/>
                <a:gd name="T84" fmla="*/ 393 w 607"/>
                <a:gd name="T85" fmla="*/ 557 h 671"/>
                <a:gd name="T86" fmla="*/ 483 w 607"/>
                <a:gd name="T87" fmla="*/ 597 h 671"/>
                <a:gd name="T88" fmla="*/ 536 w 607"/>
                <a:gd name="T89" fmla="*/ 544 h 671"/>
                <a:gd name="T90" fmla="*/ 531 w 607"/>
                <a:gd name="T91" fmla="*/ 534 h 671"/>
                <a:gd name="T92" fmla="*/ 490 w 607"/>
                <a:gd name="T93" fmla="*/ 45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671">
                  <a:moveTo>
                    <a:pt x="490" y="455"/>
                  </a:moveTo>
                  <a:lnTo>
                    <a:pt x="513" y="402"/>
                  </a:lnTo>
                  <a:lnTo>
                    <a:pt x="607" y="369"/>
                  </a:lnTo>
                  <a:lnTo>
                    <a:pt x="607" y="293"/>
                  </a:lnTo>
                  <a:lnTo>
                    <a:pt x="597" y="290"/>
                  </a:lnTo>
                  <a:lnTo>
                    <a:pt x="515" y="262"/>
                  </a:lnTo>
                  <a:lnTo>
                    <a:pt x="492" y="209"/>
                  </a:lnTo>
                  <a:lnTo>
                    <a:pt x="534" y="120"/>
                  </a:lnTo>
                  <a:lnTo>
                    <a:pt x="482" y="67"/>
                  </a:lnTo>
                  <a:lnTo>
                    <a:pt x="470" y="74"/>
                  </a:lnTo>
                  <a:lnTo>
                    <a:pt x="393" y="114"/>
                  </a:lnTo>
                  <a:lnTo>
                    <a:pt x="340" y="91"/>
                  </a:lnTo>
                  <a:lnTo>
                    <a:pt x="305" y="0"/>
                  </a:lnTo>
                  <a:lnTo>
                    <a:pt x="228" y="0"/>
                  </a:lnTo>
                  <a:lnTo>
                    <a:pt x="225" y="10"/>
                  </a:lnTo>
                  <a:lnTo>
                    <a:pt x="197" y="91"/>
                  </a:lnTo>
                  <a:lnTo>
                    <a:pt x="144" y="114"/>
                  </a:lnTo>
                  <a:lnTo>
                    <a:pt x="53" y="74"/>
                  </a:lnTo>
                  <a:lnTo>
                    <a:pt x="0" y="127"/>
                  </a:lnTo>
                  <a:lnTo>
                    <a:pt x="5" y="137"/>
                  </a:lnTo>
                  <a:lnTo>
                    <a:pt x="30" y="183"/>
                  </a:lnTo>
                  <a:cubicBezTo>
                    <a:pt x="73" y="158"/>
                    <a:pt x="119" y="148"/>
                    <a:pt x="169" y="148"/>
                  </a:cubicBezTo>
                  <a:cubicBezTo>
                    <a:pt x="236" y="152"/>
                    <a:pt x="299" y="176"/>
                    <a:pt x="347" y="221"/>
                  </a:cubicBezTo>
                  <a:cubicBezTo>
                    <a:pt x="356" y="229"/>
                    <a:pt x="370" y="236"/>
                    <a:pt x="380" y="249"/>
                  </a:cubicBezTo>
                  <a:cubicBezTo>
                    <a:pt x="384" y="254"/>
                    <a:pt x="389" y="262"/>
                    <a:pt x="393" y="269"/>
                  </a:cubicBezTo>
                  <a:cubicBezTo>
                    <a:pt x="426" y="326"/>
                    <a:pt x="412" y="399"/>
                    <a:pt x="358" y="442"/>
                  </a:cubicBezTo>
                  <a:cubicBezTo>
                    <a:pt x="319" y="475"/>
                    <a:pt x="262" y="480"/>
                    <a:pt x="220" y="461"/>
                  </a:cubicBezTo>
                  <a:cubicBezTo>
                    <a:pt x="215" y="458"/>
                    <a:pt x="211" y="458"/>
                    <a:pt x="210" y="457"/>
                  </a:cubicBezTo>
                  <a:cubicBezTo>
                    <a:pt x="200" y="452"/>
                    <a:pt x="188" y="443"/>
                    <a:pt x="180" y="435"/>
                  </a:cubicBezTo>
                  <a:cubicBezTo>
                    <a:pt x="177" y="435"/>
                    <a:pt x="175" y="432"/>
                    <a:pt x="170" y="432"/>
                  </a:cubicBezTo>
                  <a:cubicBezTo>
                    <a:pt x="160" y="432"/>
                    <a:pt x="147" y="437"/>
                    <a:pt x="140" y="445"/>
                  </a:cubicBezTo>
                  <a:lnTo>
                    <a:pt x="137" y="448"/>
                  </a:lnTo>
                  <a:cubicBezTo>
                    <a:pt x="104" y="481"/>
                    <a:pt x="66" y="506"/>
                    <a:pt x="27" y="519"/>
                  </a:cubicBezTo>
                  <a:lnTo>
                    <a:pt x="7" y="549"/>
                  </a:lnTo>
                  <a:lnTo>
                    <a:pt x="61" y="603"/>
                  </a:lnTo>
                  <a:lnTo>
                    <a:pt x="71" y="598"/>
                  </a:lnTo>
                  <a:lnTo>
                    <a:pt x="149" y="559"/>
                  </a:lnTo>
                  <a:lnTo>
                    <a:pt x="201" y="580"/>
                  </a:lnTo>
                  <a:lnTo>
                    <a:pt x="231" y="671"/>
                  </a:lnTo>
                  <a:lnTo>
                    <a:pt x="309" y="671"/>
                  </a:lnTo>
                  <a:lnTo>
                    <a:pt x="312" y="661"/>
                  </a:lnTo>
                  <a:lnTo>
                    <a:pt x="340" y="580"/>
                  </a:lnTo>
                  <a:lnTo>
                    <a:pt x="393" y="557"/>
                  </a:lnTo>
                  <a:lnTo>
                    <a:pt x="483" y="597"/>
                  </a:lnTo>
                  <a:lnTo>
                    <a:pt x="536" y="544"/>
                  </a:lnTo>
                  <a:lnTo>
                    <a:pt x="531" y="534"/>
                  </a:lnTo>
                  <a:lnTo>
                    <a:pt x="490" y="455"/>
                  </a:ln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8" name="Freeform 328"/>
            <p:cNvSpPr>
              <a:spLocks/>
            </p:cNvSpPr>
            <p:nvPr/>
          </p:nvSpPr>
          <p:spPr bwMode="auto">
            <a:xfrm>
              <a:off x="11167138" y="3517894"/>
              <a:ext cx="188414" cy="68150"/>
            </a:xfrm>
            <a:custGeom>
              <a:avLst/>
              <a:gdLst>
                <a:gd name="T0" fmla="*/ 241 w 501"/>
                <a:gd name="T1" fmla="*/ 76 h 180"/>
                <a:gd name="T2" fmla="*/ 30 w 501"/>
                <a:gd name="T3" fmla="*/ 72 h 180"/>
                <a:gd name="T4" fmla="*/ 5 w 501"/>
                <a:gd name="T5" fmla="*/ 72 h 180"/>
                <a:gd name="T6" fmla="*/ 0 w 501"/>
                <a:gd name="T7" fmla="*/ 86 h 180"/>
                <a:gd name="T8" fmla="*/ 5 w 501"/>
                <a:gd name="T9" fmla="*/ 99 h 180"/>
                <a:gd name="T10" fmla="*/ 264 w 501"/>
                <a:gd name="T11" fmla="*/ 104 h 180"/>
                <a:gd name="T12" fmla="*/ 264 w 501"/>
                <a:gd name="T13" fmla="*/ 100 h 180"/>
                <a:gd name="T14" fmla="*/ 472 w 501"/>
                <a:gd name="T15" fmla="*/ 105 h 180"/>
                <a:gd name="T16" fmla="*/ 496 w 501"/>
                <a:gd name="T17" fmla="*/ 105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8"/>
                    <a:pt x="87" y="138"/>
                    <a:pt x="30" y="72"/>
                  </a:cubicBezTo>
                  <a:cubicBezTo>
                    <a:pt x="25" y="64"/>
                    <a:pt x="10" y="64"/>
                    <a:pt x="5" y="72"/>
                  </a:cubicBezTo>
                  <a:cubicBezTo>
                    <a:pt x="2" y="76"/>
                    <a:pt x="0" y="81"/>
                    <a:pt x="0" y="86"/>
                  </a:cubicBezTo>
                  <a:cubicBezTo>
                    <a:pt x="0" y="91"/>
                    <a:pt x="3" y="95"/>
                    <a:pt x="5" y="99"/>
                  </a:cubicBezTo>
                  <a:cubicBezTo>
                    <a:pt x="76" y="176"/>
                    <a:pt x="191" y="180"/>
                    <a:pt x="264" y="104"/>
                  </a:cubicBezTo>
                  <a:lnTo>
                    <a:pt x="264" y="100"/>
                  </a:lnTo>
                  <a:cubicBezTo>
                    <a:pt x="323" y="41"/>
                    <a:pt x="415" y="41"/>
                    <a:pt x="472" y="105"/>
                  </a:cubicBezTo>
                  <a:cubicBezTo>
                    <a:pt x="480" y="114"/>
                    <a:pt x="491" y="114"/>
                    <a:pt x="496" y="105"/>
                  </a:cubicBezTo>
                  <a:cubicBezTo>
                    <a:pt x="500" y="102"/>
                    <a:pt x="501" y="97"/>
                    <a:pt x="501" y="92"/>
                  </a:cubicBezTo>
                  <a:cubicBezTo>
                    <a:pt x="501" y="87"/>
                    <a:pt x="498" y="82"/>
                    <a:pt x="496" y="79"/>
                  </a:cubicBezTo>
                  <a:cubicBezTo>
                    <a:pt x="429" y="2"/>
                    <a:pt x="313" y="0"/>
                    <a:pt x="241"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9" name="Freeform 329"/>
            <p:cNvSpPr>
              <a:spLocks/>
            </p:cNvSpPr>
            <p:nvPr/>
          </p:nvSpPr>
          <p:spPr bwMode="auto">
            <a:xfrm>
              <a:off x="11167138" y="3517894"/>
              <a:ext cx="188414" cy="68150"/>
            </a:xfrm>
            <a:custGeom>
              <a:avLst/>
              <a:gdLst>
                <a:gd name="T0" fmla="*/ 241 w 501"/>
                <a:gd name="T1" fmla="*/ 76 h 180"/>
                <a:gd name="T2" fmla="*/ 30 w 501"/>
                <a:gd name="T3" fmla="*/ 72 h 180"/>
                <a:gd name="T4" fmla="*/ 5 w 501"/>
                <a:gd name="T5" fmla="*/ 72 h 180"/>
                <a:gd name="T6" fmla="*/ 0 w 501"/>
                <a:gd name="T7" fmla="*/ 86 h 180"/>
                <a:gd name="T8" fmla="*/ 5 w 501"/>
                <a:gd name="T9" fmla="*/ 99 h 180"/>
                <a:gd name="T10" fmla="*/ 264 w 501"/>
                <a:gd name="T11" fmla="*/ 104 h 180"/>
                <a:gd name="T12" fmla="*/ 264 w 501"/>
                <a:gd name="T13" fmla="*/ 100 h 180"/>
                <a:gd name="T14" fmla="*/ 472 w 501"/>
                <a:gd name="T15" fmla="*/ 105 h 180"/>
                <a:gd name="T16" fmla="*/ 496 w 501"/>
                <a:gd name="T17" fmla="*/ 105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8"/>
                    <a:pt x="87" y="138"/>
                    <a:pt x="30" y="72"/>
                  </a:cubicBezTo>
                  <a:cubicBezTo>
                    <a:pt x="25" y="64"/>
                    <a:pt x="10" y="64"/>
                    <a:pt x="5" y="72"/>
                  </a:cubicBezTo>
                  <a:cubicBezTo>
                    <a:pt x="2" y="76"/>
                    <a:pt x="0" y="81"/>
                    <a:pt x="0" y="86"/>
                  </a:cubicBezTo>
                  <a:cubicBezTo>
                    <a:pt x="0" y="91"/>
                    <a:pt x="3" y="95"/>
                    <a:pt x="5" y="99"/>
                  </a:cubicBezTo>
                  <a:cubicBezTo>
                    <a:pt x="76" y="176"/>
                    <a:pt x="191" y="180"/>
                    <a:pt x="264" y="104"/>
                  </a:cubicBezTo>
                  <a:lnTo>
                    <a:pt x="264" y="100"/>
                  </a:lnTo>
                  <a:cubicBezTo>
                    <a:pt x="323" y="41"/>
                    <a:pt x="415" y="41"/>
                    <a:pt x="472" y="105"/>
                  </a:cubicBezTo>
                  <a:cubicBezTo>
                    <a:pt x="480" y="114"/>
                    <a:pt x="491" y="114"/>
                    <a:pt x="496" y="105"/>
                  </a:cubicBezTo>
                  <a:cubicBezTo>
                    <a:pt x="500" y="102"/>
                    <a:pt x="501" y="97"/>
                    <a:pt x="501" y="92"/>
                  </a:cubicBezTo>
                  <a:cubicBezTo>
                    <a:pt x="501" y="87"/>
                    <a:pt x="498" y="82"/>
                    <a:pt x="496" y="79"/>
                  </a:cubicBezTo>
                  <a:cubicBezTo>
                    <a:pt x="429" y="2"/>
                    <a:pt x="313" y="0"/>
                    <a:pt x="241" y="76"/>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0" name="Freeform 330"/>
            <p:cNvSpPr>
              <a:spLocks/>
            </p:cNvSpPr>
            <p:nvPr/>
          </p:nvSpPr>
          <p:spPr bwMode="auto">
            <a:xfrm>
              <a:off x="11149766" y="3557982"/>
              <a:ext cx="191087" cy="54787"/>
            </a:xfrm>
            <a:custGeom>
              <a:avLst/>
              <a:gdLst>
                <a:gd name="T0" fmla="*/ 413 w 506"/>
                <a:gd name="T1" fmla="*/ 0 h 143"/>
                <a:gd name="T2" fmla="*/ 331 w 506"/>
                <a:gd name="T3" fmla="*/ 35 h 143"/>
                <a:gd name="T4" fmla="*/ 324 w 506"/>
                <a:gd name="T5" fmla="*/ 41 h 143"/>
                <a:gd name="T6" fmla="*/ 173 w 506"/>
                <a:gd name="T7" fmla="*/ 104 h 143"/>
                <a:gd name="T8" fmla="*/ 24 w 506"/>
                <a:gd name="T9" fmla="*/ 33 h 143"/>
                <a:gd name="T10" fmla="*/ 0 w 506"/>
                <a:gd name="T11" fmla="*/ 33 h 143"/>
                <a:gd name="T12" fmla="*/ 0 w 506"/>
                <a:gd name="T13" fmla="*/ 46 h 143"/>
                <a:gd name="T14" fmla="*/ 5 w 506"/>
                <a:gd name="T15" fmla="*/ 59 h 143"/>
                <a:gd name="T16" fmla="*/ 178 w 506"/>
                <a:gd name="T17" fmla="*/ 140 h 143"/>
                <a:gd name="T18" fmla="*/ 354 w 506"/>
                <a:gd name="T19" fmla="*/ 64 h 143"/>
                <a:gd name="T20" fmla="*/ 361 w 506"/>
                <a:gd name="T21" fmla="*/ 58 h 143"/>
                <a:gd name="T22" fmla="*/ 418 w 506"/>
                <a:gd name="T23" fmla="*/ 33 h 143"/>
                <a:gd name="T24" fmla="*/ 476 w 506"/>
                <a:gd name="T25" fmla="*/ 61 h 143"/>
                <a:gd name="T26" fmla="*/ 501 w 506"/>
                <a:gd name="T27" fmla="*/ 61 h 143"/>
                <a:gd name="T28" fmla="*/ 506 w 506"/>
                <a:gd name="T29" fmla="*/ 48 h 143"/>
                <a:gd name="T30" fmla="*/ 501 w 506"/>
                <a:gd name="T31" fmla="*/ 35 h 143"/>
                <a:gd name="T32" fmla="*/ 413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3" y="0"/>
                  </a:moveTo>
                  <a:cubicBezTo>
                    <a:pt x="380" y="0"/>
                    <a:pt x="354" y="10"/>
                    <a:pt x="331" y="35"/>
                  </a:cubicBezTo>
                  <a:lnTo>
                    <a:pt x="324" y="41"/>
                  </a:lnTo>
                  <a:cubicBezTo>
                    <a:pt x="285" y="84"/>
                    <a:pt x="229" y="107"/>
                    <a:pt x="173" y="104"/>
                  </a:cubicBezTo>
                  <a:cubicBezTo>
                    <a:pt x="115" y="104"/>
                    <a:pt x="64" y="76"/>
                    <a:pt x="24" y="33"/>
                  </a:cubicBezTo>
                  <a:cubicBezTo>
                    <a:pt x="16" y="25"/>
                    <a:pt x="5" y="25"/>
                    <a:pt x="0" y="33"/>
                  </a:cubicBezTo>
                  <a:cubicBezTo>
                    <a:pt x="0" y="36"/>
                    <a:pt x="0" y="41"/>
                    <a:pt x="0" y="46"/>
                  </a:cubicBezTo>
                  <a:cubicBezTo>
                    <a:pt x="0" y="51"/>
                    <a:pt x="3" y="56"/>
                    <a:pt x="5" y="59"/>
                  </a:cubicBezTo>
                  <a:cubicBezTo>
                    <a:pt x="51" y="110"/>
                    <a:pt x="112" y="140"/>
                    <a:pt x="178" y="140"/>
                  </a:cubicBezTo>
                  <a:cubicBezTo>
                    <a:pt x="244" y="143"/>
                    <a:pt x="303" y="115"/>
                    <a:pt x="354" y="64"/>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1" name="Freeform 331"/>
            <p:cNvSpPr>
              <a:spLocks/>
            </p:cNvSpPr>
            <p:nvPr/>
          </p:nvSpPr>
          <p:spPr bwMode="auto">
            <a:xfrm>
              <a:off x="11149766" y="3557982"/>
              <a:ext cx="191087" cy="54787"/>
            </a:xfrm>
            <a:custGeom>
              <a:avLst/>
              <a:gdLst>
                <a:gd name="T0" fmla="*/ 413 w 506"/>
                <a:gd name="T1" fmla="*/ 0 h 143"/>
                <a:gd name="T2" fmla="*/ 331 w 506"/>
                <a:gd name="T3" fmla="*/ 35 h 143"/>
                <a:gd name="T4" fmla="*/ 324 w 506"/>
                <a:gd name="T5" fmla="*/ 41 h 143"/>
                <a:gd name="T6" fmla="*/ 173 w 506"/>
                <a:gd name="T7" fmla="*/ 104 h 143"/>
                <a:gd name="T8" fmla="*/ 24 w 506"/>
                <a:gd name="T9" fmla="*/ 33 h 143"/>
                <a:gd name="T10" fmla="*/ 0 w 506"/>
                <a:gd name="T11" fmla="*/ 33 h 143"/>
                <a:gd name="T12" fmla="*/ 0 w 506"/>
                <a:gd name="T13" fmla="*/ 46 h 143"/>
                <a:gd name="T14" fmla="*/ 5 w 506"/>
                <a:gd name="T15" fmla="*/ 59 h 143"/>
                <a:gd name="T16" fmla="*/ 178 w 506"/>
                <a:gd name="T17" fmla="*/ 140 h 143"/>
                <a:gd name="T18" fmla="*/ 354 w 506"/>
                <a:gd name="T19" fmla="*/ 64 h 143"/>
                <a:gd name="T20" fmla="*/ 361 w 506"/>
                <a:gd name="T21" fmla="*/ 58 h 143"/>
                <a:gd name="T22" fmla="*/ 418 w 506"/>
                <a:gd name="T23" fmla="*/ 33 h 143"/>
                <a:gd name="T24" fmla="*/ 476 w 506"/>
                <a:gd name="T25" fmla="*/ 61 h 143"/>
                <a:gd name="T26" fmla="*/ 501 w 506"/>
                <a:gd name="T27" fmla="*/ 61 h 143"/>
                <a:gd name="T28" fmla="*/ 506 w 506"/>
                <a:gd name="T29" fmla="*/ 48 h 143"/>
                <a:gd name="T30" fmla="*/ 501 w 506"/>
                <a:gd name="T31" fmla="*/ 35 h 143"/>
                <a:gd name="T32" fmla="*/ 413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3" y="0"/>
                  </a:moveTo>
                  <a:cubicBezTo>
                    <a:pt x="380" y="0"/>
                    <a:pt x="354" y="10"/>
                    <a:pt x="331" y="35"/>
                  </a:cubicBezTo>
                  <a:lnTo>
                    <a:pt x="324" y="41"/>
                  </a:lnTo>
                  <a:cubicBezTo>
                    <a:pt x="285" y="84"/>
                    <a:pt x="229" y="107"/>
                    <a:pt x="173" y="104"/>
                  </a:cubicBezTo>
                  <a:cubicBezTo>
                    <a:pt x="115" y="104"/>
                    <a:pt x="64" y="76"/>
                    <a:pt x="24" y="33"/>
                  </a:cubicBezTo>
                  <a:cubicBezTo>
                    <a:pt x="16" y="25"/>
                    <a:pt x="5" y="25"/>
                    <a:pt x="0" y="33"/>
                  </a:cubicBezTo>
                  <a:cubicBezTo>
                    <a:pt x="0" y="36"/>
                    <a:pt x="0" y="41"/>
                    <a:pt x="0" y="46"/>
                  </a:cubicBezTo>
                  <a:cubicBezTo>
                    <a:pt x="0" y="51"/>
                    <a:pt x="3" y="56"/>
                    <a:pt x="5" y="59"/>
                  </a:cubicBezTo>
                  <a:cubicBezTo>
                    <a:pt x="51" y="110"/>
                    <a:pt x="112" y="140"/>
                    <a:pt x="178" y="140"/>
                  </a:cubicBezTo>
                  <a:cubicBezTo>
                    <a:pt x="244" y="143"/>
                    <a:pt x="303" y="115"/>
                    <a:pt x="354" y="64"/>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2" name="Freeform 332"/>
            <p:cNvSpPr>
              <a:spLocks/>
            </p:cNvSpPr>
            <p:nvPr/>
          </p:nvSpPr>
          <p:spPr bwMode="auto">
            <a:xfrm>
              <a:off x="11184509" y="3492505"/>
              <a:ext cx="189750" cy="54787"/>
            </a:xfrm>
            <a:custGeom>
              <a:avLst/>
              <a:gdLst>
                <a:gd name="T0" fmla="*/ 500 w 505"/>
                <a:gd name="T1" fmla="*/ 81 h 143"/>
                <a:gd name="T2" fmla="*/ 327 w 505"/>
                <a:gd name="T3" fmla="*/ 0 h 143"/>
                <a:gd name="T4" fmla="*/ 150 w 505"/>
                <a:gd name="T5" fmla="*/ 76 h 143"/>
                <a:gd name="T6" fmla="*/ 144 w 505"/>
                <a:gd name="T7" fmla="*/ 82 h 143"/>
                <a:gd name="T8" fmla="*/ 86 w 505"/>
                <a:gd name="T9" fmla="*/ 107 h 143"/>
                <a:gd name="T10" fmla="*/ 30 w 505"/>
                <a:gd name="T11" fmla="*/ 79 h 143"/>
                <a:gd name="T12" fmla="*/ 5 w 505"/>
                <a:gd name="T13" fmla="*/ 79 h 143"/>
                <a:gd name="T14" fmla="*/ 0 w 505"/>
                <a:gd name="T15" fmla="*/ 92 h 143"/>
                <a:gd name="T16" fmla="*/ 5 w 505"/>
                <a:gd name="T17" fmla="*/ 105 h 143"/>
                <a:gd name="T18" fmla="*/ 86 w 505"/>
                <a:gd name="T19" fmla="*/ 143 h 143"/>
                <a:gd name="T20" fmla="*/ 168 w 505"/>
                <a:gd name="T21" fmla="*/ 109 h 143"/>
                <a:gd name="T22" fmla="*/ 172 w 505"/>
                <a:gd name="T23" fmla="*/ 105 h 143"/>
                <a:gd name="T24" fmla="*/ 175 w 505"/>
                <a:gd name="T25" fmla="*/ 102 h 143"/>
                <a:gd name="T26" fmla="*/ 327 w 505"/>
                <a:gd name="T27" fmla="*/ 36 h 143"/>
                <a:gd name="T28" fmla="*/ 472 w 505"/>
                <a:gd name="T29" fmla="*/ 107 h 143"/>
                <a:gd name="T30" fmla="*/ 496 w 505"/>
                <a:gd name="T31" fmla="*/ 107 h 143"/>
                <a:gd name="T32" fmla="*/ 501 w 505"/>
                <a:gd name="T33" fmla="*/ 94 h 143"/>
                <a:gd name="T34" fmla="*/ 500 w 505"/>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5" h="143">
                  <a:moveTo>
                    <a:pt x="500" y="81"/>
                  </a:moveTo>
                  <a:cubicBezTo>
                    <a:pt x="454" y="30"/>
                    <a:pt x="391" y="0"/>
                    <a:pt x="327" y="0"/>
                  </a:cubicBezTo>
                  <a:cubicBezTo>
                    <a:pt x="262" y="0"/>
                    <a:pt x="201" y="25"/>
                    <a:pt x="150" y="76"/>
                  </a:cubicBezTo>
                  <a:lnTo>
                    <a:pt x="144" y="82"/>
                  </a:lnTo>
                  <a:cubicBezTo>
                    <a:pt x="129" y="97"/>
                    <a:pt x="109" y="107"/>
                    <a:pt x="86" y="107"/>
                  </a:cubicBezTo>
                  <a:cubicBezTo>
                    <a:pt x="63" y="107"/>
                    <a:pt x="48" y="96"/>
                    <a:pt x="30" y="79"/>
                  </a:cubicBezTo>
                  <a:cubicBezTo>
                    <a:pt x="22" y="71"/>
                    <a:pt x="10" y="71"/>
                    <a:pt x="5" y="79"/>
                  </a:cubicBezTo>
                  <a:cubicBezTo>
                    <a:pt x="2" y="82"/>
                    <a:pt x="0" y="87"/>
                    <a:pt x="0" y="92"/>
                  </a:cubicBezTo>
                  <a:cubicBezTo>
                    <a:pt x="0" y="97"/>
                    <a:pt x="4" y="102"/>
                    <a:pt x="5" y="105"/>
                  </a:cubicBezTo>
                  <a:cubicBezTo>
                    <a:pt x="28" y="130"/>
                    <a:pt x="56" y="143"/>
                    <a:pt x="86" y="143"/>
                  </a:cubicBezTo>
                  <a:cubicBezTo>
                    <a:pt x="119" y="143"/>
                    <a:pt x="145" y="133"/>
                    <a:pt x="168" y="109"/>
                  </a:cubicBezTo>
                  <a:lnTo>
                    <a:pt x="172" y="105"/>
                  </a:lnTo>
                  <a:cubicBezTo>
                    <a:pt x="172" y="105"/>
                    <a:pt x="175" y="105"/>
                    <a:pt x="175" y="102"/>
                  </a:cubicBezTo>
                  <a:cubicBezTo>
                    <a:pt x="215" y="59"/>
                    <a:pt x="271" y="36"/>
                    <a:pt x="327" y="36"/>
                  </a:cubicBezTo>
                  <a:cubicBezTo>
                    <a:pt x="384" y="36"/>
                    <a:pt x="435" y="64"/>
                    <a:pt x="472" y="107"/>
                  </a:cubicBezTo>
                  <a:cubicBezTo>
                    <a:pt x="480" y="115"/>
                    <a:pt x="491" y="115"/>
                    <a:pt x="496" y="107"/>
                  </a:cubicBezTo>
                  <a:cubicBezTo>
                    <a:pt x="500" y="104"/>
                    <a:pt x="501" y="99"/>
                    <a:pt x="501" y="94"/>
                  </a:cubicBezTo>
                  <a:cubicBezTo>
                    <a:pt x="505" y="89"/>
                    <a:pt x="501" y="84"/>
                    <a:pt x="500"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3" name="Freeform 333"/>
            <p:cNvSpPr>
              <a:spLocks/>
            </p:cNvSpPr>
            <p:nvPr/>
          </p:nvSpPr>
          <p:spPr bwMode="auto">
            <a:xfrm>
              <a:off x="11184509" y="3492505"/>
              <a:ext cx="189750" cy="54787"/>
            </a:xfrm>
            <a:custGeom>
              <a:avLst/>
              <a:gdLst>
                <a:gd name="T0" fmla="*/ 500 w 505"/>
                <a:gd name="T1" fmla="*/ 81 h 143"/>
                <a:gd name="T2" fmla="*/ 327 w 505"/>
                <a:gd name="T3" fmla="*/ 0 h 143"/>
                <a:gd name="T4" fmla="*/ 150 w 505"/>
                <a:gd name="T5" fmla="*/ 76 h 143"/>
                <a:gd name="T6" fmla="*/ 144 w 505"/>
                <a:gd name="T7" fmla="*/ 82 h 143"/>
                <a:gd name="T8" fmla="*/ 86 w 505"/>
                <a:gd name="T9" fmla="*/ 107 h 143"/>
                <a:gd name="T10" fmla="*/ 30 w 505"/>
                <a:gd name="T11" fmla="*/ 79 h 143"/>
                <a:gd name="T12" fmla="*/ 5 w 505"/>
                <a:gd name="T13" fmla="*/ 79 h 143"/>
                <a:gd name="T14" fmla="*/ 0 w 505"/>
                <a:gd name="T15" fmla="*/ 92 h 143"/>
                <a:gd name="T16" fmla="*/ 5 w 505"/>
                <a:gd name="T17" fmla="*/ 105 h 143"/>
                <a:gd name="T18" fmla="*/ 86 w 505"/>
                <a:gd name="T19" fmla="*/ 143 h 143"/>
                <a:gd name="T20" fmla="*/ 168 w 505"/>
                <a:gd name="T21" fmla="*/ 109 h 143"/>
                <a:gd name="T22" fmla="*/ 172 w 505"/>
                <a:gd name="T23" fmla="*/ 105 h 143"/>
                <a:gd name="T24" fmla="*/ 175 w 505"/>
                <a:gd name="T25" fmla="*/ 102 h 143"/>
                <a:gd name="T26" fmla="*/ 327 w 505"/>
                <a:gd name="T27" fmla="*/ 36 h 143"/>
                <a:gd name="T28" fmla="*/ 472 w 505"/>
                <a:gd name="T29" fmla="*/ 107 h 143"/>
                <a:gd name="T30" fmla="*/ 496 w 505"/>
                <a:gd name="T31" fmla="*/ 107 h 143"/>
                <a:gd name="T32" fmla="*/ 501 w 505"/>
                <a:gd name="T33" fmla="*/ 94 h 143"/>
                <a:gd name="T34" fmla="*/ 500 w 505"/>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5" h="143">
                  <a:moveTo>
                    <a:pt x="500" y="81"/>
                  </a:moveTo>
                  <a:cubicBezTo>
                    <a:pt x="454" y="30"/>
                    <a:pt x="391" y="0"/>
                    <a:pt x="327" y="0"/>
                  </a:cubicBezTo>
                  <a:cubicBezTo>
                    <a:pt x="262" y="0"/>
                    <a:pt x="201" y="25"/>
                    <a:pt x="150" y="76"/>
                  </a:cubicBezTo>
                  <a:lnTo>
                    <a:pt x="144" y="82"/>
                  </a:lnTo>
                  <a:cubicBezTo>
                    <a:pt x="129" y="97"/>
                    <a:pt x="109" y="107"/>
                    <a:pt x="86" y="107"/>
                  </a:cubicBezTo>
                  <a:cubicBezTo>
                    <a:pt x="63" y="107"/>
                    <a:pt x="48" y="96"/>
                    <a:pt x="30" y="79"/>
                  </a:cubicBezTo>
                  <a:cubicBezTo>
                    <a:pt x="22" y="71"/>
                    <a:pt x="10" y="71"/>
                    <a:pt x="5" y="79"/>
                  </a:cubicBezTo>
                  <a:cubicBezTo>
                    <a:pt x="2" y="82"/>
                    <a:pt x="0" y="87"/>
                    <a:pt x="0" y="92"/>
                  </a:cubicBezTo>
                  <a:cubicBezTo>
                    <a:pt x="0" y="97"/>
                    <a:pt x="4" y="102"/>
                    <a:pt x="5" y="105"/>
                  </a:cubicBezTo>
                  <a:cubicBezTo>
                    <a:pt x="28" y="130"/>
                    <a:pt x="56" y="143"/>
                    <a:pt x="86" y="143"/>
                  </a:cubicBezTo>
                  <a:cubicBezTo>
                    <a:pt x="119" y="143"/>
                    <a:pt x="145" y="133"/>
                    <a:pt x="168" y="109"/>
                  </a:cubicBezTo>
                  <a:lnTo>
                    <a:pt x="172" y="105"/>
                  </a:lnTo>
                  <a:cubicBezTo>
                    <a:pt x="172" y="105"/>
                    <a:pt x="175" y="105"/>
                    <a:pt x="175" y="102"/>
                  </a:cubicBezTo>
                  <a:cubicBezTo>
                    <a:pt x="215" y="59"/>
                    <a:pt x="271" y="36"/>
                    <a:pt x="327" y="36"/>
                  </a:cubicBezTo>
                  <a:cubicBezTo>
                    <a:pt x="384" y="36"/>
                    <a:pt x="435" y="64"/>
                    <a:pt x="472" y="107"/>
                  </a:cubicBezTo>
                  <a:cubicBezTo>
                    <a:pt x="480" y="115"/>
                    <a:pt x="491" y="115"/>
                    <a:pt x="496" y="107"/>
                  </a:cubicBezTo>
                  <a:cubicBezTo>
                    <a:pt x="500" y="104"/>
                    <a:pt x="501" y="99"/>
                    <a:pt x="501" y="94"/>
                  </a:cubicBezTo>
                  <a:cubicBezTo>
                    <a:pt x="505" y="89"/>
                    <a:pt x="501" y="84"/>
                    <a:pt x="500" y="81"/>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4" name="Freeform 334"/>
            <p:cNvSpPr>
              <a:spLocks/>
            </p:cNvSpPr>
            <p:nvPr/>
          </p:nvSpPr>
          <p:spPr bwMode="auto">
            <a:xfrm>
              <a:off x="11245978" y="3424355"/>
              <a:ext cx="231175" cy="253891"/>
            </a:xfrm>
            <a:custGeom>
              <a:avLst/>
              <a:gdLst>
                <a:gd name="T0" fmla="*/ 493 w 610"/>
                <a:gd name="T1" fmla="*/ 455 h 670"/>
                <a:gd name="T2" fmla="*/ 516 w 610"/>
                <a:gd name="T3" fmla="*/ 402 h 670"/>
                <a:gd name="T4" fmla="*/ 610 w 610"/>
                <a:gd name="T5" fmla="*/ 370 h 670"/>
                <a:gd name="T6" fmla="*/ 610 w 610"/>
                <a:gd name="T7" fmla="*/ 294 h 670"/>
                <a:gd name="T8" fmla="*/ 600 w 610"/>
                <a:gd name="T9" fmla="*/ 290 h 670"/>
                <a:gd name="T10" fmla="*/ 518 w 610"/>
                <a:gd name="T11" fmla="*/ 262 h 670"/>
                <a:gd name="T12" fmla="*/ 495 w 610"/>
                <a:gd name="T13" fmla="*/ 210 h 670"/>
                <a:gd name="T14" fmla="*/ 537 w 610"/>
                <a:gd name="T15" fmla="*/ 121 h 670"/>
                <a:gd name="T16" fmla="*/ 485 w 610"/>
                <a:gd name="T17" fmla="*/ 68 h 670"/>
                <a:gd name="T18" fmla="*/ 473 w 610"/>
                <a:gd name="T19" fmla="*/ 74 h 670"/>
                <a:gd name="T20" fmla="*/ 396 w 610"/>
                <a:gd name="T21" fmla="*/ 114 h 670"/>
                <a:gd name="T22" fmla="*/ 343 w 610"/>
                <a:gd name="T23" fmla="*/ 91 h 670"/>
                <a:gd name="T24" fmla="*/ 308 w 610"/>
                <a:gd name="T25" fmla="*/ 0 h 670"/>
                <a:gd name="T26" fmla="*/ 231 w 610"/>
                <a:gd name="T27" fmla="*/ 0 h 670"/>
                <a:gd name="T28" fmla="*/ 228 w 610"/>
                <a:gd name="T29" fmla="*/ 10 h 670"/>
                <a:gd name="T30" fmla="*/ 196 w 610"/>
                <a:gd name="T31" fmla="*/ 89 h 670"/>
                <a:gd name="T32" fmla="*/ 143 w 610"/>
                <a:gd name="T33" fmla="*/ 112 h 670"/>
                <a:gd name="T34" fmla="*/ 53 w 610"/>
                <a:gd name="T35" fmla="*/ 73 h 670"/>
                <a:gd name="T36" fmla="*/ 0 w 610"/>
                <a:gd name="T37" fmla="*/ 126 h 670"/>
                <a:gd name="T38" fmla="*/ 5 w 610"/>
                <a:gd name="T39" fmla="*/ 135 h 670"/>
                <a:gd name="T40" fmla="*/ 30 w 610"/>
                <a:gd name="T41" fmla="*/ 182 h 670"/>
                <a:gd name="T42" fmla="*/ 168 w 610"/>
                <a:gd name="T43" fmla="*/ 147 h 670"/>
                <a:gd name="T44" fmla="*/ 346 w 610"/>
                <a:gd name="T45" fmla="*/ 219 h 670"/>
                <a:gd name="T46" fmla="*/ 379 w 610"/>
                <a:gd name="T47" fmla="*/ 248 h 670"/>
                <a:gd name="T48" fmla="*/ 392 w 610"/>
                <a:gd name="T49" fmla="*/ 267 h 670"/>
                <a:gd name="T50" fmla="*/ 358 w 610"/>
                <a:gd name="T51" fmla="*/ 440 h 670"/>
                <a:gd name="T52" fmla="*/ 219 w 610"/>
                <a:gd name="T53" fmla="*/ 460 h 670"/>
                <a:gd name="T54" fmla="*/ 209 w 610"/>
                <a:gd name="T55" fmla="*/ 455 h 670"/>
                <a:gd name="T56" fmla="*/ 180 w 610"/>
                <a:gd name="T57" fmla="*/ 434 h 670"/>
                <a:gd name="T58" fmla="*/ 170 w 610"/>
                <a:gd name="T59" fmla="*/ 431 h 670"/>
                <a:gd name="T60" fmla="*/ 140 w 610"/>
                <a:gd name="T61" fmla="*/ 444 h 670"/>
                <a:gd name="T62" fmla="*/ 137 w 610"/>
                <a:gd name="T63" fmla="*/ 447 h 670"/>
                <a:gd name="T64" fmla="*/ 26 w 610"/>
                <a:gd name="T65" fmla="*/ 518 h 670"/>
                <a:gd name="T66" fmla="*/ 7 w 610"/>
                <a:gd name="T67" fmla="*/ 548 h 670"/>
                <a:gd name="T68" fmla="*/ 61 w 610"/>
                <a:gd name="T69" fmla="*/ 602 h 670"/>
                <a:gd name="T70" fmla="*/ 71 w 610"/>
                <a:gd name="T71" fmla="*/ 597 h 670"/>
                <a:gd name="T72" fmla="*/ 148 w 610"/>
                <a:gd name="T73" fmla="*/ 557 h 670"/>
                <a:gd name="T74" fmla="*/ 201 w 610"/>
                <a:gd name="T75" fmla="*/ 579 h 670"/>
                <a:gd name="T76" fmla="*/ 231 w 610"/>
                <a:gd name="T77" fmla="*/ 670 h 670"/>
                <a:gd name="T78" fmla="*/ 308 w 610"/>
                <a:gd name="T79" fmla="*/ 670 h 670"/>
                <a:gd name="T80" fmla="*/ 312 w 610"/>
                <a:gd name="T81" fmla="*/ 660 h 670"/>
                <a:gd name="T82" fmla="*/ 340 w 610"/>
                <a:gd name="T83" fmla="*/ 579 h 670"/>
                <a:gd name="T84" fmla="*/ 392 w 610"/>
                <a:gd name="T85" fmla="*/ 556 h 670"/>
                <a:gd name="T86" fmla="*/ 483 w 610"/>
                <a:gd name="T87" fmla="*/ 595 h 670"/>
                <a:gd name="T88" fmla="*/ 536 w 610"/>
                <a:gd name="T89" fmla="*/ 543 h 670"/>
                <a:gd name="T90" fmla="*/ 531 w 610"/>
                <a:gd name="T91" fmla="*/ 533 h 670"/>
                <a:gd name="T92" fmla="*/ 493 w 610"/>
                <a:gd name="T93" fmla="*/ 455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70">
                  <a:moveTo>
                    <a:pt x="493" y="455"/>
                  </a:moveTo>
                  <a:lnTo>
                    <a:pt x="516" y="402"/>
                  </a:lnTo>
                  <a:lnTo>
                    <a:pt x="610" y="370"/>
                  </a:lnTo>
                  <a:lnTo>
                    <a:pt x="610" y="294"/>
                  </a:lnTo>
                  <a:lnTo>
                    <a:pt x="600" y="290"/>
                  </a:lnTo>
                  <a:lnTo>
                    <a:pt x="518" y="262"/>
                  </a:lnTo>
                  <a:lnTo>
                    <a:pt x="495" y="210"/>
                  </a:lnTo>
                  <a:lnTo>
                    <a:pt x="537" y="121"/>
                  </a:lnTo>
                  <a:lnTo>
                    <a:pt x="485" y="68"/>
                  </a:lnTo>
                  <a:lnTo>
                    <a:pt x="473" y="74"/>
                  </a:lnTo>
                  <a:lnTo>
                    <a:pt x="396" y="114"/>
                  </a:lnTo>
                  <a:lnTo>
                    <a:pt x="343" y="91"/>
                  </a:lnTo>
                  <a:lnTo>
                    <a:pt x="308" y="0"/>
                  </a:lnTo>
                  <a:lnTo>
                    <a:pt x="231" y="0"/>
                  </a:lnTo>
                  <a:lnTo>
                    <a:pt x="228" y="10"/>
                  </a:lnTo>
                  <a:lnTo>
                    <a:pt x="196" y="89"/>
                  </a:lnTo>
                  <a:lnTo>
                    <a:pt x="143" y="112"/>
                  </a:lnTo>
                  <a:lnTo>
                    <a:pt x="53" y="73"/>
                  </a:lnTo>
                  <a:lnTo>
                    <a:pt x="0" y="126"/>
                  </a:lnTo>
                  <a:lnTo>
                    <a:pt x="5" y="135"/>
                  </a:lnTo>
                  <a:lnTo>
                    <a:pt x="30" y="182"/>
                  </a:lnTo>
                  <a:cubicBezTo>
                    <a:pt x="73" y="157"/>
                    <a:pt x="119" y="147"/>
                    <a:pt x="168" y="147"/>
                  </a:cubicBezTo>
                  <a:cubicBezTo>
                    <a:pt x="236" y="150"/>
                    <a:pt x="298" y="175"/>
                    <a:pt x="346" y="219"/>
                  </a:cubicBezTo>
                  <a:cubicBezTo>
                    <a:pt x="356" y="228"/>
                    <a:pt x="369" y="234"/>
                    <a:pt x="379" y="248"/>
                  </a:cubicBezTo>
                  <a:cubicBezTo>
                    <a:pt x="384" y="252"/>
                    <a:pt x="389" y="261"/>
                    <a:pt x="392" y="267"/>
                  </a:cubicBezTo>
                  <a:cubicBezTo>
                    <a:pt x="425" y="325"/>
                    <a:pt x="412" y="398"/>
                    <a:pt x="358" y="440"/>
                  </a:cubicBezTo>
                  <a:cubicBezTo>
                    <a:pt x="318" y="473"/>
                    <a:pt x="262" y="478"/>
                    <a:pt x="219" y="460"/>
                  </a:cubicBezTo>
                  <a:cubicBezTo>
                    <a:pt x="214" y="457"/>
                    <a:pt x="211" y="457"/>
                    <a:pt x="209" y="455"/>
                  </a:cubicBezTo>
                  <a:cubicBezTo>
                    <a:pt x="200" y="450"/>
                    <a:pt x="188" y="442"/>
                    <a:pt x="180" y="434"/>
                  </a:cubicBezTo>
                  <a:cubicBezTo>
                    <a:pt x="176" y="434"/>
                    <a:pt x="175" y="431"/>
                    <a:pt x="170" y="431"/>
                  </a:cubicBezTo>
                  <a:cubicBezTo>
                    <a:pt x="160" y="431"/>
                    <a:pt x="147" y="435"/>
                    <a:pt x="140" y="444"/>
                  </a:cubicBezTo>
                  <a:lnTo>
                    <a:pt x="137" y="447"/>
                  </a:lnTo>
                  <a:cubicBezTo>
                    <a:pt x="104" y="480"/>
                    <a:pt x="66" y="505"/>
                    <a:pt x="26" y="518"/>
                  </a:cubicBezTo>
                  <a:lnTo>
                    <a:pt x="7" y="548"/>
                  </a:lnTo>
                  <a:lnTo>
                    <a:pt x="61" y="602"/>
                  </a:lnTo>
                  <a:lnTo>
                    <a:pt x="71" y="597"/>
                  </a:lnTo>
                  <a:lnTo>
                    <a:pt x="148" y="557"/>
                  </a:lnTo>
                  <a:lnTo>
                    <a:pt x="201" y="579"/>
                  </a:lnTo>
                  <a:lnTo>
                    <a:pt x="231" y="670"/>
                  </a:lnTo>
                  <a:lnTo>
                    <a:pt x="308" y="670"/>
                  </a:lnTo>
                  <a:lnTo>
                    <a:pt x="312" y="660"/>
                  </a:lnTo>
                  <a:lnTo>
                    <a:pt x="340" y="579"/>
                  </a:lnTo>
                  <a:lnTo>
                    <a:pt x="392" y="556"/>
                  </a:lnTo>
                  <a:lnTo>
                    <a:pt x="483" y="595"/>
                  </a:lnTo>
                  <a:lnTo>
                    <a:pt x="536" y="543"/>
                  </a:lnTo>
                  <a:lnTo>
                    <a:pt x="531" y="533"/>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Freeform 335"/>
            <p:cNvSpPr>
              <a:spLocks/>
            </p:cNvSpPr>
            <p:nvPr/>
          </p:nvSpPr>
          <p:spPr bwMode="auto">
            <a:xfrm>
              <a:off x="11167138" y="3516558"/>
              <a:ext cx="188414" cy="68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2 w 501"/>
                <a:gd name="T15" fmla="*/ 106 h 180"/>
                <a:gd name="T16" fmla="*/ 496 w 501"/>
                <a:gd name="T17" fmla="*/ 106 h 180"/>
                <a:gd name="T18" fmla="*/ 501 w 501"/>
                <a:gd name="T19" fmla="*/ 93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5"/>
                    <a:pt x="10" y="65"/>
                    <a:pt x="5" y="73"/>
                  </a:cubicBezTo>
                  <a:cubicBezTo>
                    <a:pt x="2" y="76"/>
                    <a:pt x="0" y="81"/>
                    <a:pt x="0" y="86"/>
                  </a:cubicBezTo>
                  <a:cubicBezTo>
                    <a:pt x="0" y="91"/>
                    <a:pt x="3" y="96"/>
                    <a:pt x="5" y="99"/>
                  </a:cubicBezTo>
                  <a:cubicBezTo>
                    <a:pt x="76" y="177"/>
                    <a:pt x="191" y="180"/>
                    <a:pt x="264" y="104"/>
                  </a:cubicBezTo>
                  <a:lnTo>
                    <a:pt x="264" y="101"/>
                  </a:lnTo>
                  <a:cubicBezTo>
                    <a:pt x="323" y="41"/>
                    <a:pt x="415" y="41"/>
                    <a:pt x="472" y="106"/>
                  </a:cubicBezTo>
                  <a:cubicBezTo>
                    <a:pt x="480" y="114"/>
                    <a:pt x="491" y="114"/>
                    <a:pt x="496" y="106"/>
                  </a:cubicBezTo>
                  <a:cubicBezTo>
                    <a:pt x="500" y="102"/>
                    <a:pt x="501" y="97"/>
                    <a:pt x="501" y="93"/>
                  </a:cubicBezTo>
                  <a:cubicBezTo>
                    <a:pt x="501" y="88"/>
                    <a:pt x="498" y="83"/>
                    <a:pt x="496" y="79"/>
                  </a:cubicBezTo>
                  <a:cubicBezTo>
                    <a:pt x="429" y="2"/>
                    <a:pt x="313" y="0"/>
                    <a:pt x="241"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336"/>
            <p:cNvSpPr>
              <a:spLocks/>
            </p:cNvSpPr>
            <p:nvPr/>
          </p:nvSpPr>
          <p:spPr bwMode="auto">
            <a:xfrm>
              <a:off x="11149766" y="3557982"/>
              <a:ext cx="191087" cy="53451"/>
            </a:xfrm>
            <a:custGeom>
              <a:avLst/>
              <a:gdLst>
                <a:gd name="T0" fmla="*/ 413 w 506"/>
                <a:gd name="T1" fmla="*/ 0 h 144"/>
                <a:gd name="T2" fmla="*/ 331 w 506"/>
                <a:gd name="T3" fmla="*/ 35 h 144"/>
                <a:gd name="T4" fmla="*/ 324 w 506"/>
                <a:gd name="T5" fmla="*/ 42 h 144"/>
                <a:gd name="T6" fmla="*/ 173 w 506"/>
                <a:gd name="T7" fmla="*/ 104 h 144"/>
                <a:gd name="T8" fmla="*/ 24 w 506"/>
                <a:gd name="T9" fmla="*/ 33 h 144"/>
                <a:gd name="T10" fmla="*/ 0 w 506"/>
                <a:gd name="T11" fmla="*/ 33 h 144"/>
                <a:gd name="T12" fmla="*/ 0 w 506"/>
                <a:gd name="T13" fmla="*/ 47 h 144"/>
                <a:gd name="T14" fmla="*/ 5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2"/>
                  </a:lnTo>
                  <a:cubicBezTo>
                    <a:pt x="285" y="84"/>
                    <a:pt x="229" y="108"/>
                    <a:pt x="173" y="104"/>
                  </a:cubicBezTo>
                  <a:cubicBezTo>
                    <a:pt x="115" y="104"/>
                    <a:pt x="64" y="76"/>
                    <a:pt x="24" y="33"/>
                  </a:cubicBezTo>
                  <a:cubicBezTo>
                    <a:pt x="16" y="25"/>
                    <a:pt x="5" y="25"/>
                    <a:pt x="0" y="33"/>
                  </a:cubicBezTo>
                  <a:cubicBezTo>
                    <a:pt x="0" y="37"/>
                    <a:pt x="0" y="42"/>
                    <a:pt x="0" y="47"/>
                  </a:cubicBezTo>
                  <a:cubicBezTo>
                    <a:pt x="0" y="51"/>
                    <a:pt x="3" y="56"/>
                    <a:pt x="5" y="60"/>
                  </a:cubicBezTo>
                  <a:cubicBezTo>
                    <a:pt x="51" y="111"/>
                    <a:pt x="112" y="140"/>
                    <a:pt x="178" y="140"/>
                  </a:cubicBezTo>
                  <a:cubicBezTo>
                    <a:pt x="244" y="144"/>
                    <a:pt x="303" y="116"/>
                    <a:pt x="354" y="65"/>
                  </a:cubicBezTo>
                  <a:lnTo>
                    <a:pt x="361" y="58"/>
                  </a:lnTo>
                  <a:cubicBezTo>
                    <a:pt x="375" y="43"/>
                    <a:pt x="395" y="33"/>
                    <a:pt x="418" y="33"/>
                  </a:cubicBezTo>
                  <a:cubicBezTo>
                    <a:pt x="441" y="33"/>
                    <a:pt x="458" y="43"/>
                    <a:pt x="476" y="61"/>
                  </a:cubicBezTo>
                  <a:cubicBezTo>
                    <a:pt x="484" y="70"/>
                    <a:pt x="496" y="70"/>
                    <a:pt x="501" y="61"/>
                  </a:cubicBezTo>
                  <a:cubicBezTo>
                    <a:pt x="504" y="58"/>
                    <a:pt x="506" y="53"/>
                    <a:pt x="506" y="48"/>
                  </a:cubicBezTo>
                  <a:cubicBezTo>
                    <a:pt x="506" y="43"/>
                    <a:pt x="502" y="38"/>
                    <a:pt x="501" y="35"/>
                  </a:cubicBezTo>
                  <a:cubicBezTo>
                    <a:pt x="476" y="14"/>
                    <a:pt x="446" y="0"/>
                    <a:pt x="41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7" name="Freeform 337"/>
            <p:cNvSpPr>
              <a:spLocks/>
            </p:cNvSpPr>
            <p:nvPr/>
          </p:nvSpPr>
          <p:spPr bwMode="auto">
            <a:xfrm>
              <a:off x="11184509" y="3492505"/>
              <a:ext cx="188414" cy="53451"/>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3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7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8"/>
                    <a:pt x="109" y="107"/>
                    <a:pt x="86" y="107"/>
                  </a:cubicBezTo>
                  <a:cubicBezTo>
                    <a:pt x="63" y="107"/>
                    <a:pt x="48" y="96"/>
                    <a:pt x="30" y="79"/>
                  </a:cubicBezTo>
                  <a:cubicBezTo>
                    <a:pt x="22" y="71"/>
                    <a:pt x="10" y="71"/>
                    <a:pt x="5" y="79"/>
                  </a:cubicBezTo>
                  <a:cubicBezTo>
                    <a:pt x="2" y="83"/>
                    <a:pt x="0" y="88"/>
                    <a:pt x="0" y="93"/>
                  </a:cubicBezTo>
                  <a:cubicBezTo>
                    <a:pt x="0" y="98"/>
                    <a:pt x="4" y="102"/>
                    <a:pt x="5" y="106"/>
                  </a:cubicBezTo>
                  <a:cubicBezTo>
                    <a:pt x="28" y="131"/>
                    <a:pt x="56" y="144"/>
                    <a:pt x="86" y="144"/>
                  </a:cubicBezTo>
                  <a:cubicBezTo>
                    <a:pt x="119" y="144"/>
                    <a:pt x="145" y="134"/>
                    <a:pt x="168" y="109"/>
                  </a:cubicBezTo>
                  <a:lnTo>
                    <a:pt x="172" y="106"/>
                  </a:lnTo>
                  <a:cubicBezTo>
                    <a:pt x="172" y="106"/>
                    <a:pt x="175" y="106"/>
                    <a:pt x="175" y="102"/>
                  </a:cubicBezTo>
                  <a:cubicBezTo>
                    <a:pt x="215" y="60"/>
                    <a:pt x="271" y="37"/>
                    <a:pt x="327" y="37"/>
                  </a:cubicBezTo>
                  <a:cubicBezTo>
                    <a:pt x="384" y="37"/>
                    <a:pt x="435" y="65"/>
                    <a:pt x="472" y="107"/>
                  </a:cubicBezTo>
                  <a:cubicBezTo>
                    <a:pt x="480" y="116"/>
                    <a:pt x="491" y="116"/>
                    <a:pt x="496" y="107"/>
                  </a:cubicBezTo>
                  <a:cubicBezTo>
                    <a:pt x="500" y="104"/>
                    <a:pt x="501" y="99"/>
                    <a:pt x="501" y="94"/>
                  </a:cubicBezTo>
                  <a:cubicBezTo>
                    <a:pt x="501" y="89"/>
                    <a:pt x="501" y="86"/>
                    <a:pt x="500"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108" name="Freeform 166"/>
          <p:cNvSpPr>
            <a:spLocks noChangeAspect="1" noEditPoints="1"/>
          </p:cNvSpPr>
          <p:nvPr/>
        </p:nvSpPr>
        <p:spPr bwMode="auto">
          <a:xfrm>
            <a:off x="3420779" y="4726512"/>
            <a:ext cx="236702" cy="236702"/>
          </a:xfrm>
          <a:custGeom>
            <a:avLst/>
            <a:gdLst>
              <a:gd name="T0" fmla="*/ 683 w 684"/>
              <a:gd name="T1" fmla="*/ 401 h 681"/>
              <a:gd name="T2" fmla="*/ 683 w 684"/>
              <a:gd name="T3" fmla="*/ 236 h 681"/>
              <a:gd name="T4" fmla="*/ 495 w 684"/>
              <a:gd name="T5" fmla="*/ 399 h 681"/>
              <a:gd name="T6" fmla="*/ 491 w 684"/>
              <a:gd name="T7" fmla="*/ 399 h 681"/>
              <a:gd name="T8" fmla="*/ 491 w 684"/>
              <a:gd name="T9" fmla="*/ 236 h 681"/>
              <a:gd name="T10" fmla="*/ 303 w 684"/>
              <a:gd name="T11" fmla="*/ 399 h 681"/>
              <a:gd name="T12" fmla="*/ 303 w 684"/>
              <a:gd name="T13" fmla="*/ 58 h 681"/>
              <a:gd name="T14" fmla="*/ 155 w 684"/>
              <a:gd name="T15" fmla="*/ 0 h 681"/>
              <a:gd name="T16" fmla="*/ 0 w 684"/>
              <a:gd name="T17" fmla="*/ 58 h 681"/>
              <a:gd name="T18" fmla="*/ 0 w 684"/>
              <a:gd name="T19" fmla="*/ 681 h 681"/>
              <a:gd name="T20" fmla="*/ 684 w 684"/>
              <a:gd name="T21" fmla="*/ 681 h 681"/>
              <a:gd name="T22" fmla="*/ 683 w 684"/>
              <a:gd name="T23" fmla="*/ 401 h 681"/>
              <a:gd name="T24" fmla="*/ 153 w 684"/>
              <a:gd name="T25" fmla="*/ 84 h 681"/>
              <a:gd name="T26" fmla="*/ 43 w 684"/>
              <a:gd name="T27" fmla="*/ 53 h 681"/>
              <a:gd name="T28" fmla="*/ 153 w 684"/>
              <a:gd name="T29" fmla="*/ 22 h 681"/>
              <a:gd name="T30" fmla="*/ 264 w 684"/>
              <a:gd name="T31" fmla="*/ 53 h 681"/>
              <a:gd name="T32" fmla="*/ 153 w 684"/>
              <a:gd name="T33" fmla="*/ 84 h 681"/>
              <a:gd name="T34" fmla="*/ 476 w 684"/>
              <a:gd name="T35" fmla="*/ 570 h 681"/>
              <a:gd name="T36" fmla="*/ 401 w 684"/>
              <a:gd name="T37" fmla="*/ 570 h 681"/>
              <a:gd name="T38" fmla="*/ 401 w 684"/>
              <a:gd name="T39" fmla="*/ 495 h 681"/>
              <a:gd name="T40" fmla="*/ 476 w 684"/>
              <a:gd name="T41" fmla="*/ 495 h 681"/>
              <a:gd name="T42" fmla="*/ 476 w 684"/>
              <a:gd name="T43" fmla="*/ 570 h 681"/>
              <a:gd name="T44" fmla="*/ 345 w 684"/>
              <a:gd name="T45" fmla="*/ 570 h 681"/>
              <a:gd name="T46" fmla="*/ 269 w 684"/>
              <a:gd name="T47" fmla="*/ 570 h 681"/>
              <a:gd name="T48" fmla="*/ 269 w 684"/>
              <a:gd name="T49" fmla="*/ 495 h 681"/>
              <a:gd name="T50" fmla="*/ 345 w 684"/>
              <a:gd name="T51" fmla="*/ 495 h 681"/>
              <a:gd name="T52" fmla="*/ 345 w 684"/>
              <a:gd name="T53" fmla="*/ 570 h 681"/>
              <a:gd name="T54" fmla="*/ 536 w 684"/>
              <a:gd name="T55" fmla="*/ 570 h 681"/>
              <a:gd name="T56" fmla="*/ 536 w 684"/>
              <a:gd name="T57" fmla="*/ 495 h 681"/>
              <a:gd name="T58" fmla="*/ 612 w 684"/>
              <a:gd name="T59" fmla="*/ 495 h 681"/>
              <a:gd name="T60" fmla="*/ 612 w 684"/>
              <a:gd name="T61" fmla="*/ 570 h 681"/>
              <a:gd name="T62" fmla="*/ 536 w 684"/>
              <a:gd name="T63" fmla="*/ 57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4" h="681">
                <a:moveTo>
                  <a:pt x="683" y="401"/>
                </a:moveTo>
                <a:lnTo>
                  <a:pt x="683" y="236"/>
                </a:lnTo>
                <a:lnTo>
                  <a:pt x="495" y="399"/>
                </a:lnTo>
                <a:lnTo>
                  <a:pt x="491" y="399"/>
                </a:lnTo>
                <a:lnTo>
                  <a:pt x="491" y="236"/>
                </a:lnTo>
                <a:lnTo>
                  <a:pt x="303" y="399"/>
                </a:lnTo>
                <a:lnTo>
                  <a:pt x="303" y="58"/>
                </a:lnTo>
                <a:cubicBezTo>
                  <a:pt x="303" y="30"/>
                  <a:pt x="239" y="0"/>
                  <a:pt x="155" y="0"/>
                </a:cubicBezTo>
                <a:cubicBezTo>
                  <a:pt x="71" y="0"/>
                  <a:pt x="0" y="28"/>
                  <a:pt x="0" y="58"/>
                </a:cubicBezTo>
                <a:lnTo>
                  <a:pt x="0" y="681"/>
                </a:lnTo>
                <a:lnTo>
                  <a:pt x="684" y="681"/>
                </a:lnTo>
                <a:lnTo>
                  <a:pt x="683" y="401"/>
                </a:lnTo>
                <a:close/>
                <a:moveTo>
                  <a:pt x="153" y="84"/>
                </a:moveTo>
                <a:cubicBezTo>
                  <a:pt x="92" y="84"/>
                  <a:pt x="43" y="69"/>
                  <a:pt x="43" y="53"/>
                </a:cubicBezTo>
                <a:cubicBezTo>
                  <a:pt x="43" y="36"/>
                  <a:pt x="92" y="22"/>
                  <a:pt x="153" y="22"/>
                </a:cubicBezTo>
                <a:cubicBezTo>
                  <a:pt x="214" y="22"/>
                  <a:pt x="264" y="35"/>
                  <a:pt x="264" y="53"/>
                </a:cubicBezTo>
                <a:cubicBezTo>
                  <a:pt x="264" y="69"/>
                  <a:pt x="214" y="84"/>
                  <a:pt x="153" y="84"/>
                </a:cubicBezTo>
                <a:close/>
                <a:moveTo>
                  <a:pt x="476" y="570"/>
                </a:moveTo>
                <a:lnTo>
                  <a:pt x="401" y="570"/>
                </a:lnTo>
                <a:lnTo>
                  <a:pt x="401" y="495"/>
                </a:lnTo>
                <a:lnTo>
                  <a:pt x="476" y="495"/>
                </a:lnTo>
                <a:lnTo>
                  <a:pt x="476" y="570"/>
                </a:lnTo>
                <a:close/>
                <a:moveTo>
                  <a:pt x="345" y="570"/>
                </a:moveTo>
                <a:lnTo>
                  <a:pt x="269" y="570"/>
                </a:lnTo>
                <a:lnTo>
                  <a:pt x="269" y="495"/>
                </a:lnTo>
                <a:lnTo>
                  <a:pt x="345" y="495"/>
                </a:lnTo>
                <a:lnTo>
                  <a:pt x="345" y="570"/>
                </a:lnTo>
                <a:close/>
                <a:moveTo>
                  <a:pt x="536" y="570"/>
                </a:moveTo>
                <a:lnTo>
                  <a:pt x="536" y="495"/>
                </a:lnTo>
                <a:lnTo>
                  <a:pt x="612" y="495"/>
                </a:lnTo>
                <a:lnTo>
                  <a:pt x="612" y="570"/>
                </a:lnTo>
                <a:lnTo>
                  <a:pt x="536" y="57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aphicFrame>
        <p:nvGraphicFramePr>
          <p:cNvPr id="110" name="Table 109"/>
          <p:cNvGraphicFramePr>
            <a:graphicFrameLocks noGrp="1"/>
          </p:cNvGraphicFramePr>
          <p:nvPr>
            <p:extLst/>
          </p:nvPr>
        </p:nvGraphicFramePr>
        <p:xfrm>
          <a:off x="508967" y="2207880"/>
          <a:ext cx="2578608" cy="4102517"/>
        </p:xfrm>
        <a:graphic>
          <a:graphicData uri="http://schemas.openxmlformats.org/drawingml/2006/table">
            <a:tbl>
              <a:tblPr firstRow="1" bandRow="1"/>
              <a:tblGrid>
                <a:gridCol w="621792">
                  <a:extLst>
                    <a:ext uri="{9D8B030D-6E8A-4147-A177-3AD203B41FA5}">
                      <a16:colId xmlns:a16="http://schemas.microsoft.com/office/drawing/2014/main" val="932536401"/>
                    </a:ext>
                  </a:extLst>
                </a:gridCol>
                <a:gridCol w="1956816">
                  <a:extLst>
                    <a:ext uri="{9D8B030D-6E8A-4147-A177-3AD203B41FA5}">
                      <a16:colId xmlns:a16="http://schemas.microsoft.com/office/drawing/2014/main" val="2101560350"/>
                    </a:ext>
                  </a:extLst>
                </a:gridCol>
              </a:tblGrid>
              <a:tr h="573593">
                <a:tc gridSpan="2">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chemeClr val="accent1"/>
                          </a:solidFill>
                          <a:latin typeface="+mn-lt"/>
                          <a:ea typeface="Segoe UI" pitchFamily="34" charset="0"/>
                          <a:cs typeface="Segoe UI" pitchFamily="34" charset="0"/>
                        </a:rPr>
                        <a:t>Data Platform</a:t>
                      </a:r>
                    </a:p>
                  </a:txBody>
                  <a:tcPr marL="91427" marR="91427" marT="45713" marB="4571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3023583521"/>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SQL</a:t>
                      </a:r>
                      <a:r>
                        <a:rPr lang="en-US" sz="1400" kern="1200" baseline="0" dirty="0">
                          <a:solidFill>
                            <a:schemeClr val="tx1"/>
                          </a:solidFill>
                          <a:latin typeface="+mn-lt"/>
                          <a:ea typeface="Arial Unicode MS" panose="020B0604020202020204" pitchFamily="34" charset="-128"/>
                          <a:cs typeface="Segoe UI Light" panose="020B0502040204020203" pitchFamily="34" charset="0"/>
                        </a:rPr>
                        <a:t> </a:t>
                      </a:r>
                      <a:r>
                        <a:rPr lang="en-US" sz="1400" kern="1200" dirty="0">
                          <a:solidFill>
                            <a:schemeClr val="tx1"/>
                          </a:solidFill>
                          <a:latin typeface="+mn-lt"/>
                          <a:ea typeface="Arial Unicode MS" panose="020B0604020202020204" pitchFamily="34" charset="-128"/>
                          <a:cs typeface="Segoe UI Light" panose="020B0502040204020203" pitchFamily="34" charset="0"/>
                        </a:rPr>
                        <a:t>Database</a:t>
                      </a: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8203138"/>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mn-lt"/>
                          <a:ea typeface="Arial Unicode MS" panose="020B0604020202020204" pitchFamily="34" charset="-128"/>
                          <a:cs typeface="Segoe UI Light" panose="020B0502040204020203" pitchFamily="34" charset="0"/>
                        </a:rPr>
                        <a:t>Redis</a:t>
                      </a:r>
                      <a:r>
                        <a:rPr lang="en-US" sz="1400" kern="1200" baseline="0" dirty="0">
                          <a:solidFill>
                            <a:schemeClr val="tx1"/>
                          </a:solidFill>
                          <a:latin typeface="+mn-lt"/>
                          <a:ea typeface="Arial Unicode MS" panose="020B0604020202020204" pitchFamily="34" charset="-128"/>
                          <a:cs typeface="Segoe UI Light" panose="020B0502040204020203" pitchFamily="34" charset="0"/>
                        </a:rPr>
                        <a:t> </a:t>
                      </a:r>
                      <a:r>
                        <a:rPr lang="en-US" sz="1400" kern="1200" dirty="0">
                          <a:solidFill>
                            <a:schemeClr val="tx1"/>
                          </a:solidFill>
                          <a:latin typeface="+mn-lt"/>
                          <a:ea typeface="Arial Unicode MS" panose="020B0604020202020204" pitchFamily="34" charset="-128"/>
                          <a:cs typeface="Segoe UI Light" panose="020B0502040204020203" pitchFamily="34" charset="0"/>
                        </a:rPr>
                        <a:t>Cache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0784155"/>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mn-lt"/>
                          <a:ea typeface="Arial Unicode MS" panose="020B0604020202020204" pitchFamily="34" charset="-128"/>
                          <a:cs typeface="Segoe UI Light" panose="020B0502040204020203" pitchFamily="34" charset="0"/>
                        </a:rPr>
                        <a:t>DocumentDB</a:t>
                      </a:r>
                      <a:endParaRPr lang="en-US" sz="1400" kern="1200" dirty="0">
                        <a:solidFill>
                          <a:schemeClr val="tx1"/>
                        </a:solidFill>
                        <a:latin typeface="+mn-lt"/>
                        <a:ea typeface="Arial Unicode MS" panose="020B0604020202020204" pitchFamily="34" charset="-128"/>
                        <a:cs typeface="Segoe UI Light" panose="020B0502040204020203" pitchFamily="34" charset="0"/>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292064"/>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SQL Data Warehouse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3664844"/>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Search</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8657658"/>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Tables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941744"/>
                  </a:ext>
                </a:extLst>
              </a:tr>
            </a:tbl>
          </a:graphicData>
        </a:graphic>
      </p:graphicFrame>
      <p:sp>
        <p:nvSpPr>
          <p:cNvPr id="111" name="Freeform 190"/>
          <p:cNvSpPr>
            <a:spLocks noChangeAspect="1" noEditPoints="1"/>
          </p:cNvSpPr>
          <p:nvPr/>
        </p:nvSpPr>
        <p:spPr bwMode="auto">
          <a:xfrm>
            <a:off x="732285" y="4116059"/>
            <a:ext cx="229900" cy="300276"/>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2" name="Freeform 111"/>
          <p:cNvSpPr/>
          <p:nvPr/>
        </p:nvSpPr>
        <p:spPr>
          <a:xfrm rot="18567516">
            <a:off x="660032" y="5255755"/>
            <a:ext cx="374402" cy="369934"/>
          </a:xfrm>
          <a:custGeom>
            <a:avLst/>
            <a:gdLst>
              <a:gd name="connsiteX0" fmla="*/ 723301 w 1082997"/>
              <a:gd name="connsiteY0" fmla="*/ 450999 h 1070068"/>
              <a:gd name="connsiteX1" fmla="*/ 709263 w 1082997"/>
              <a:gd name="connsiteY1" fmla="*/ 595702 h 1070068"/>
              <a:gd name="connsiteX2" fmla="*/ 564559 w 1082997"/>
              <a:gd name="connsiteY2" fmla="*/ 581663 h 1070068"/>
              <a:gd name="connsiteX3" fmla="*/ 578598 w 1082997"/>
              <a:gd name="connsiteY3" fmla="*/ 436960 h 1070068"/>
              <a:gd name="connsiteX4" fmla="*/ 723301 w 1082997"/>
              <a:gd name="connsiteY4" fmla="*/ 450999 h 1070068"/>
              <a:gd name="connsiteX5" fmla="*/ 791459 w 1082997"/>
              <a:gd name="connsiteY5" fmla="*/ 394897 h 1070068"/>
              <a:gd name="connsiteX6" fmla="*/ 522496 w 1082997"/>
              <a:gd name="connsiteY6" fmla="*/ 368802 h 1070068"/>
              <a:gd name="connsiteX7" fmla="*/ 474613 w 1082997"/>
              <a:gd name="connsiteY7" fmla="*/ 427664 h 1070068"/>
              <a:gd name="connsiteX8" fmla="*/ 470740 w 1082997"/>
              <a:gd name="connsiteY8" fmla="*/ 440697 h 1070068"/>
              <a:gd name="connsiteX9" fmla="*/ 280647 w 1082997"/>
              <a:gd name="connsiteY9" fmla="*/ 413538 h 1070068"/>
              <a:gd name="connsiteX10" fmla="*/ 211353 w 1082997"/>
              <a:gd name="connsiteY10" fmla="*/ 465507 h 1070068"/>
              <a:gd name="connsiteX11" fmla="*/ 263323 w 1082997"/>
              <a:gd name="connsiteY11" fmla="*/ 534801 h 1070068"/>
              <a:gd name="connsiteX12" fmla="*/ 455269 w 1082997"/>
              <a:gd name="connsiteY12" fmla="*/ 562223 h 1070068"/>
              <a:gd name="connsiteX13" fmla="*/ 459881 w 1082997"/>
              <a:gd name="connsiteY13" fmla="*/ 561959 h 1070068"/>
              <a:gd name="connsiteX14" fmla="*/ 460728 w 1082997"/>
              <a:gd name="connsiteY14" fmla="*/ 570798 h 1070068"/>
              <a:gd name="connsiteX15" fmla="*/ 496401 w 1082997"/>
              <a:gd name="connsiteY15" fmla="*/ 637766 h 1070068"/>
              <a:gd name="connsiteX16" fmla="*/ 765365 w 1082997"/>
              <a:gd name="connsiteY16" fmla="*/ 663860 h 1070068"/>
              <a:gd name="connsiteX17" fmla="*/ 791459 w 1082997"/>
              <a:gd name="connsiteY17" fmla="*/ 394897 h 1070068"/>
              <a:gd name="connsiteX18" fmla="*/ 1034815 w 1082997"/>
              <a:gd name="connsiteY18" fmla="*/ 326487 h 1070068"/>
              <a:gd name="connsiteX19" fmla="*/ 1082997 w 1082997"/>
              <a:gd name="connsiteY19" fmla="*/ 484224 h 1070068"/>
              <a:gd name="connsiteX20" fmla="*/ 910690 w 1082997"/>
              <a:gd name="connsiteY20" fmla="*/ 744175 h 1070068"/>
              <a:gd name="connsiteX21" fmla="*/ 904975 w 1082997"/>
              <a:gd name="connsiteY21" fmla="*/ 745329 h 1070068"/>
              <a:gd name="connsiteX22" fmla="*/ 917548 w 1082997"/>
              <a:gd name="connsiteY22" fmla="*/ 776117 h 1070068"/>
              <a:gd name="connsiteX23" fmla="*/ 843604 w 1082997"/>
              <a:gd name="connsiteY23" fmla="*/ 1017929 h 1070068"/>
              <a:gd name="connsiteX24" fmla="*/ 843603 w 1082997"/>
              <a:gd name="connsiteY24" fmla="*/ 1017928 h 1070068"/>
              <a:gd name="connsiteX25" fmla="*/ 521623 w 1082997"/>
              <a:gd name="connsiteY25" fmla="*/ 986690 h 1070068"/>
              <a:gd name="connsiteX26" fmla="*/ 52140 w 1082997"/>
              <a:gd name="connsiteY26" fmla="*/ 416321 h 1070068"/>
              <a:gd name="connsiteX27" fmla="*/ 26058 w 1082997"/>
              <a:gd name="connsiteY27" fmla="*/ 164805 h 1070068"/>
              <a:gd name="connsiteX28" fmla="*/ 163546 w 1082997"/>
              <a:gd name="connsiteY28" fmla="*/ 51636 h 1070068"/>
              <a:gd name="connsiteX29" fmla="*/ 334894 w 1082997"/>
              <a:gd name="connsiteY29" fmla="*/ 68260 h 1070068"/>
              <a:gd name="connsiteX30" fmla="*/ 341455 w 1082997"/>
              <a:gd name="connsiteY30" fmla="*/ 72569 h 1070068"/>
              <a:gd name="connsiteX31" fmla="*/ 342919 w 1082997"/>
              <a:gd name="connsiteY31" fmla="*/ 70155 h 1070068"/>
              <a:gd name="connsiteX32" fmla="*/ 491680 w 1082997"/>
              <a:gd name="connsiteY32" fmla="*/ 0 h 1070068"/>
              <a:gd name="connsiteX33" fmla="*/ 516577 w 1082997"/>
              <a:gd name="connsiteY33" fmla="*/ 0 h 1070068"/>
              <a:gd name="connsiteX34" fmla="*/ 709360 w 1082997"/>
              <a:gd name="connsiteY34" fmla="*/ 192783 h 1070068"/>
              <a:gd name="connsiteX35" fmla="*/ 709359 w 1082997"/>
              <a:gd name="connsiteY35" fmla="*/ 192783 h 1070068"/>
              <a:gd name="connsiteX36" fmla="*/ 705057 w 1082997"/>
              <a:gd name="connsiteY36" fmla="*/ 214091 h 1070068"/>
              <a:gd name="connsiteX37" fmla="*/ 764440 w 1082997"/>
              <a:gd name="connsiteY37" fmla="*/ 202102 h 1070068"/>
              <a:gd name="connsiteX38" fmla="*/ 800875 w 1082997"/>
              <a:gd name="connsiteY38" fmla="*/ 202102 h 1070068"/>
              <a:gd name="connsiteX39" fmla="*/ 1034815 w 1082997"/>
              <a:gd name="connsiteY39" fmla="*/ 326487 h 107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82997" h="1070068">
                <a:moveTo>
                  <a:pt x="723301" y="450999"/>
                </a:moveTo>
                <a:cubicBezTo>
                  <a:pt x="759383" y="494834"/>
                  <a:pt x="753098" y="559621"/>
                  <a:pt x="709263" y="595702"/>
                </a:cubicBezTo>
                <a:cubicBezTo>
                  <a:pt x="665427" y="631784"/>
                  <a:pt x="600641" y="625498"/>
                  <a:pt x="564559" y="581663"/>
                </a:cubicBezTo>
                <a:cubicBezTo>
                  <a:pt x="528478" y="537828"/>
                  <a:pt x="534763" y="473042"/>
                  <a:pt x="578598" y="436960"/>
                </a:cubicBezTo>
                <a:cubicBezTo>
                  <a:pt x="622433" y="400879"/>
                  <a:pt x="687220" y="407164"/>
                  <a:pt x="723301" y="450999"/>
                </a:cubicBezTo>
                <a:close/>
                <a:moveTo>
                  <a:pt x="791459" y="394897"/>
                </a:moveTo>
                <a:cubicBezTo>
                  <a:pt x="724393" y="313419"/>
                  <a:pt x="603974" y="301736"/>
                  <a:pt x="522496" y="368802"/>
                </a:cubicBezTo>
                <a:cubicBezTo>
                  <a:pt x="502126" y="385569"/>
                  <a:pt x="486119" y="405670"/>
                  <a:pt x="474613" y="427664"/>
                </a:cubicBezTo>
                <a:lnTo>
                  <a:pt x="470740" y="440697"/>
                </a:lnTo>
                <a:lnTo>
                  <a:pt x="280647" y="413538"/>
                </a:lnTo>
                <a:cubicBezTo>
                  <a:pt x="247161" y="408754"/>
                  <a:pt x="216137" y="432021"/>
                  <a:pt x="211353" y="465507"/>
                </a:cubicBezTo>
                <a:cubicBezTo>
                  <a:pt x="206569" y="498993"/>
                  <a:pt x="229836" y="530017"/>
                  <a:pt x="263323" y="534801"/>
                </a:cubicBezTo>
                <a:lnTo>
                  <a:pt x="455269" y="562223"/>
                </a:lnTo>
                <a:lnTo>
                  <a:pt x="459881" y="561959"/>
                </a:lnTo>
                <a:lnTo>
                  <a:pt x="460728" y="570798"/>
                </a:lnTo>
                <a:cubicBezTo>
                  <a:pt x="467790" y="594593"/>
                  <a:pt x="479635" y="617397"/>
                  <a:pt x="496401" y="637766"/>
                </a:cubicBezTo>
                <a:cubicBezTo>
                  <a:pt x="563468" y="719244"/>
                  <a:pt x="683887" y="730927"/>
                  <a:pt x="765365" y="663860"/>
                </a:cubicBezTo>
                <a:cubicBezTo>
                  <a:pt x="846843" y="596794"/>
                  <a:pt x="858526" y="476375"/>
                  <a:pt x="791459" y="394897"/>
                </a:cubicBezTo>
                <a:close/>
                <a:moveTo>
                  <a:pt x="1034815" y="326487"/>
                </a:moveTo>
                <a:cubicBezTo>
                  <a:pt x="1065235" y="371514"/>
                  <a:pt x="1082997" y="425794"/>
                  <a:pt x="1082997" y="484224"/>
                </a:cubicBezTo>
                <a:cubicBezTo>
                  <a:pt x="1082997" y="601083"/>
                  <a:pt x="1011948" y="701347"/>
                  <a:pt x="910690" y="744175"/>
                </a:cubicBezTo>
                <a:lnTo>
                  <a:pt x="904975" y="745329"/>
                </a:lnTo>
                <a:lnTo>
                  <a:pt x="917548" y="776117"/>
                </a:lnTo>
                <a:cubicBezTo>
                  <a:pt x="942913" y="861573"/>
                  <a:pt x="916757" y="957714"/>
                  <a:pt x="843604" y="1017929"/>
                </a:cubicBezTo>
                <a:lnTo>
                  <a:pt x="843603" y="1017928"/>
                </a:lnTo>
                <a:cubicBezTo>
                  <a:pt x="746065" y="1098214"/>
                  <a:pt x="601909" y="1084228"/>
                  <a:pt x="521623" y="986690"/>
                </a:cubicBezTo>
                <a:lnTo>
                  <a:pt x="52140" y="416321"/>
                </a:lnTo>
                <a:cubicBezTo>
                  <a:pt x="-8074" y="343167"/>
                  <a:pt x="-15261" y="243791"/>
                  <a:pt x="26058" y="164805"/>
                </a:cubicBezTo>
                <a:cubicBezTo>
                  <a:pt x="58629" y="110975"/>
                  <a:pt x="99090" y="77672"/>
                  <a:pt x="163546" y="51636"/>
                </a:cubicBezTo>
                <a:cubicBezTo>
                  <a:pt x="220516" y="34726"/>
                  <a:pt x="282236" y="40714"/>
                  <a:pt x="334894" y="68260"/>
                </a:cubicBezTo>
                <a:lnTo>
                  <a:pt x="341455" y="72569"/>
                </a:lnTo>
                <a:lnTo>
                  <a:pt x="342919" y="70155"/>
                </a:lnTo>
                <a:cubicBezTo>
                  <a:pt x="378279" y="27310"/>
                  <a:pt x="431790" y="0"/>
                  <a:pt x="491680" y="0"/>
                </a:cubicBezTo>
                <a:lnTo>
                  <a:pt x="516577" y="0"/>
                </a:lnTo>
                <a:cubicBezTo>
                  <a:pt x="623048" y="0"/>
                  <a:pt x="709360" y="86312"/>
                  <a:pt x="709360" y="192783"/>
                </a:cubicBezTo>
                <a:lnTo>
                  <a:pt x="709359" y="192783"/>
                </a:lnTo>
                <a:lnTo>
                  <a:pt x="705057" y="214091"/>
                </a:lnTo>
                <a:lnTo>
                  <a:pt x="764440" y="202102"/>
                </a:lnTo>
                <a:lnTo>
                  <a:pt x="800875" y="202102"/>
                </a:lnTo>
                <a:cubicBezTo>
                  <a:pt x="898258" y="202102"/>
                  <a:pt x="984116" y="251442"/>
                  <a:pt x="1034815" y="326487"/>
                </a:cubicBez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3003050" y="4219576"/>
            <a:ext cx="324514" cy="324512"/>
            <a:chOff x="2979948" y="4126278"/>
            <a:chExt cx="260761" cy="260761"/>
          </a:xfrm>
        </p:grpSpPr>
        <p:sp>
          <p:nvSpPr>
            <p:cNvPr id="113" name="Oval 112"/>
            <p:cNvSpPr/>
            <p:nvPr/>
          </p:nvSpPr>
          <p:spPr>
            <a:xfrm>
              <a:off x="2979948" y="4126278"/>
              <a:ext cx="260761" cy="260761"/>
            </a:xfrm>
            <a:prstGeom prst="ellipse">
              <a:avLst/>
            </a:prstGeom>
            <a:solidFill>
              <a:schemeClr val="tx1"/>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Plus 113"/>
            <p:cNvSpPr/>
            <p:nvPr/>
          </p:nvSpPr>
          <p:spPr>
            <a:xfrm>
              <a:off x="3034124" y="4176353"/>
              <a:ext cx="152408" cy="160612"/>
            </a:xfrm>
            <a:prstGeom prst="mathPlus">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8" name="Group 57"/>
          <p:cNvGrpSpPr/>
          <p:nvPr/>
        </p:nvGrpSpPr>
        <p:grpSpPr>
          <a:xfrm>
            <a:off x="10850270" y="394348"/>
            <a:ext cx="1288273" cy="699747"/>
            <a:chOff x="11027552" y="121298"/>
            <a:chExt cx="1288273" cy="699747"/>
          </a:xfrm>
        </p:grpSpPr>
        <p:sp>
          <p:nvSpPr>
            <p:cNvPr id="59" name="Rectangle 58"/>
            <p:cNvSpPr/>
            <p:nvPr/>
          </p:nvSpPr>
          <p:spPr bwMode="auto">
            <a:xfrm>
              <a:off x="11027552" y="121298"/>
              <a:ext cx="1288273" cy="578790"/>
            </a:xfrm>
            <a:prstGeom prst="rect">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61" name="Group 60"/>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68" name="Isosceles Triangle 67"/>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69" name="Isosceles Triangle 68"/>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62"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63"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64" name="Rectangle 63"/>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Oval 65"/>
            <p:cNvSpPr/>
            <p:nvPr/>
          </p:nvSpPr>
          <p:spPr bwMode="auto">
            <a:xfrm>
              <a:off x="11425238" y="68103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11865770" y="68103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85851" y="2947437"/>
            <a:ext cx="322766" cy="272566"/>
            <a:chOff x="685851" y="2947437"/>
            <a:chExt cx="322766" cy="272566"/>
          </a:xfrm>
          <a:solidFill>
            <a:schemeClr val="accent1"/>
          </a:solidFill>
        </p:grpSpPr>
        <p:sp>
          <p:nvSpPr>
            <p:cNvPr id="71" name="Freeform 900"/>
            <p:cNvSpPr/>
            <p:nvPr/>
          </p:nvSpPr>
          <p:spPr>
            <a:xfrm>
              <a:off x="685851" y="2947437"/>
              <a:ext cx="186281" cy="272566"/>
            </a:xfrm>
            <a:custGeom>
              <a:avLst/>
              <a:gdLst>
                <a:gd name="connsiteX0" fmla="*/ 757251 w 757251"/>
                <a:gd name="connsiteY0" fmla="*/ 725332 h 1108004"/>
                <a:gd name="connsiteX1" fmla="*/ 757251 w 757251"/>
                <a:gd name="connsiteY1" fmla="*/ 730666 h 1108004"/>
                <a:gd name="connsiteX2" fmla="*/ 749339 w 757251"/>
                <a:gd name="connsiteY2" fmla="*/ 730666 h 1108004"/>
                <a:gd name="connsiteX3" fmla="*/ 757251 w 757251"/>
                <a:gd name="connsiteY3" fmla="*/ 161803 h 1108004"/>
                <a:gd name="connsiteX4" fmla="*/ 757251 w 757251"/>
                <a:gd name="connsiteY4" fmla="*/ 242803 h 1108004"/>
                <a:gd name="connsiteX5" fmla="*/ 715068 w 757251"/>
                <a:gd name="connsiteY5" fmla="*/ 271244 h 1108004"/>
                <a:gd name="connsiteX6" fmla="*/ 656670 w 757251"/>
                <a:gd name="connsiteY6" fmla="*/ 379559 h 1108004"/>
                <a:gd name="connsiteX7" fmla="*/ 654549 w 757251"/>
                <a:gd name="connsiteY7" fmla="*/ 400602 h 1108004"/>
                <a:gd name="connsiteX8" fmla="*/ 591055 w 757251"/>
                <a:gd name="connsiteY8" fmla="*/ 413421 h 1108004"/>
                <a:gd name="connsiteX9" fmla="*/ 534139 w 757251"/>
                <a:gd name="connsiteY9" fmla="*/ 451795 h 1108004"/>
                <a:gd name="connsiteX10" fmla="*/ 531614 w 757251"/>
                <a:gd name="connsiteY10" fmla="*/ 455540 h 1108004"/>
                <a:gd name="connsiteX11" fmla="*/ 456668 w 757251"/>
                <a:gd name="connsiteY11" fmla="*/ 470671 h 1108004"/>
                <a:gd name="connsiteX12" fmla="*/ 332897 w 757251"/>
                <a:gd name="connsiteY12" fmla="*/ 657397 h 1108004"/>
                <a:gd name="connsiteX13" fmla="*/ 494708 w 757251"/>
                <a:gd name="connsiteY13" fmla="*/ 855932 h 1108004"/>
                <a:gd name="connsiteX14" fmla="*/ 498646 w 757251"/>
                <a:gd name="connsiteY14" fmla="*/ 856329 h 1108004"/>
                <a:gd name="connsiteX15" fmla="*/ 501413 w 757251"/>
                <a:gd name="connsiteY15" fmla="*/ 857475 h 1108004"/>
                <a:gd name="connsiteX16" fmla="*/ 510016 w 757251"/>
                <a:gd name="connsiteY16" fmla="*/ 857475 h 1108004"/>
                <a:gd name="connsiteX17" fmla="*/ 535549 w 757251"/>
                <a:gd name="connsiteY17" fmla="*/ 860049 h 1108004"/>
                <a:gd name="connsiteX18" fmla="*/ 561083 w 757251"/>
                <a:gd name="connsiteY18" fmla="*/ 857475 h 1108004"/>
                <a:gd name="connsiteX19" fmla="*/ 757251 w 757251"/>
                <a:gd name="connsiteY19" fmla="*/ 857475 h 1108004"/>
                <a:gd name="connsiteX20" fmla="*/ 757251 w 757251"/>
                <a:gd name="connsiteY20" fmla="*/ 1014559 h 1108004"/>
                <a:gd name="connsiteX21" fmla="*/ 378626 w 757251"/>
                <a:gd name="connsiteY21" fmla="*/ 1108004 h 1108004"/>
                <a:gd name="connsiteX22" fmla="*/ 1 w 757251"/>
                <a:gd name="connsiteY22" fmla="*/ 1014559 h 1108004"/>
                <a:gd name="connsiteX23" fmla="*/ 1 w 757251"/>
                <a:gd name="connsiteY23" fmla="*/ 783561 h 1108004"/>
                <a:gd name="connsiteX24" fmla="*/ 1 w 757251"/>
                <a:gd name="connsiteY24" fmla="*/ 673370 h 1108004"/>
                <a:gd name="connsiteX25" fmla="*/ 1 w 757251"/>
                <a:gd name="connsiteY25" fmla="*/ 502992 h 1108004"/>
                <a:gd name="connsiteX26" fmla="*/ 1 w 757251"/>
                <a:gd name="connsiteY26" fmla="*/ 442372 h 1108004"/>
                <a:gd name="connsiteX27" fmla="*/ 1 w 757251"/>
                <a:gd name="connsiteY27" fmla="*/ 161803 h 1108004"/>
                <a:gd name="connsiteX28" fmla="*/ 20484 w 757251"/>
                <a:gd name="connsiteY28" fmla="*/ 179745 h 1108004"/>
                <a:gd name="connsiteX29" fmla="*/ 378626 w 757251"/>
                <a:gd name="connsiteY29" fmla="*/ 244293 h 1108004"/>
                <a:gd name="connsiteX30" fmla="*/ 736768 w 757251"/>
                <a:gd name="connsiteY30" fmla="*/ 179745 h 1108004"/>
                <a:gd name="connsiteX31" fmla="*/ 378626 w 757251"/>
                <a:gd name="connsiteY31" fmla="*/ 0 h 1108004"/>
                <a:gd name="connsiteX32" fmla="*/ 757251 w 757251"/>
                <a:gd name="connsiteY32" fmla="*/ 105687 h 1108004"/>
                <a:gd name="connsiteX33" fmla="*/ 378626 w 757251"/>
                <a:gd name="connsiteY33" fmla="*/ 211374 h 1108004"/>
                <a:gd name="connsiteX34" fmla="*/ 0 w 757251"/>
                <a:gd name="connsiteY34" fmla="*/ 105687 h 1108004"/>
                <a:gd name="connsiteX35" fmla="*/ 378626 w 757251"/>
                <a:gd name="connsiteY35" fmla="*/ 0 h 110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7251" h="1108004">
                  <a:moveTo>
                    <a:pt x="757251" y="725332"/>
                  </a:moveTo>
                  <a:lnTo>
                    <a:pt x="757251" y="730666"/>
                  </a:lnTo>
                  <a:lnTo>
                    <a:pt x="749339" y="730666"/>
                  </a:lnTo>
                  <a:close/>
                  <a:moveTo>
                    <a:pt x="757251" y="161803"/>
                  </a:moveTo>
                  <a:lnTo>
                    <a:pt x="757251" y="242803"/>
                  </a:lnTo>
                  <a:lnTo>
                    <a:pt x="715068" y="271244"/>
                  </a:lnTo>
                  <a:cubicBezTo>
                    <a:pt x="685990" y="300321"/>
                    <a:pt x="665232" y="337719"/>
                    <a:pt x="656670" y="379559"/>
                  </a:cubicBezTo>
                  <a:lnTo>
                    <a:pt x="654549" y="400602"/>
                  </a:lnTo>
                  <a:lnTo>
                    <a:pt x="591055" y="413421"/>
                  </a:lnTo>
                  <a:cubicBezTo>
                    <a:pt x="569633" y="422482"/>
                    <a:pt x="550341" y="435593"/>
                    <a:pt x="534139" y="451795"/>
                  </a:cubicBezTo>
                  <a:lnTo>
                    <a:pt x="531614" y="455540"/>
                  </a:lnTo>
                  <a:lnTo>
                    <a:pt x="456668" y="470671"/>
                  </a:lnTo>
                  <a:cubicBezTo>
                    <a:pt x="383933" y="501435"/>
                    <a:pt x="332897" y="573456"/>
                    <a:pt x="332897" y="657397"/>
                  </a:cubicBezTo>
                  <a:cubicBezTo>
                    <a:pt x="332897" y="755329"/>
                    <a:pt x="402362" y="837036"/>
                    <a:pt x="494708" y="855932"/>
                  </a:cubicBezTo>
                  <a:lnTo>
                    <a:pt x="498646" y="856329"/>
                  </a:lnTo>
                  <a:lnTo>
                    <a:pt x="501413" y="857475"/>
                  </a:lnTo>
                  <a:lnTo>
                    <a:pt x="510016" y="857475"/>
                  </a:lnTo>
                  <a:lnTo>
                    <a:pt x="535549" y="860049"/>
                  </a:lnTo>
                  <a:lnTo>
                    <a:pt x="561083" y="857475"/>
                  </a:lnTo>
                  <a:lnTo>
                    <a:pt x="757251" y="857475"/>
                  </a:lnTo>
                  <a:lnTo>
                    <a:pt x="757251" y="1014559"/>
                  </a:lnTo>
                  <a:cubicBezTo>
                    <a:pt x="757251" y="1066186"/>
                    <a:pt x="587703" y="1108004"/>
                    <a:pt x="378626" y="1108004"/>
                  </a:cubicBezTo>
                  <a:cubicBezTo>
                    <a:pt x="169549" y="1108004"/>
                    <a:pt x="1" y="1066186"/>
                    <a:pt x="1" y="1014559"/>
                  </a:cubicBezTo>
                  <a:lnTo>
                    <a:pt x="1" y="783561"/>
                  </a:lnTo>
                  <a:lnTo>
                    <a:pt x="1" y="673370"/>
                  </a:lnTo>
                  <a:lnTo>
                    <a:pt x="1" y="502992"/>
                  </a:lnTo>
                  <a:lnTo>
                    <a:pt x="1" y="442372"/>
                  </a:lnTo>
                  <a:lnTo>
                    <a:pt x="1" y="161803"/>
                  </a:lnTo>
                  <a:lnTo>
                    <a:pt x="20484" y="179745"/>
                  </a:lnTo>
                  <a:cubicBezTo>
                    <a:pt x="79490" y="217677"/>
                    <a:pt x="217627" y="244293"/>
                    <a:pt x="378626" y="244293"/>
                  </a:cubicBezTo>
                  <a:cubicBezTo>
                    <a:pt x="539625" y="244293"/>
                    <a:pt x="677762" y="217677"/>
                    <a:pt x="736768" y="179745"/>
                  </a:cubicBezTo>
                  <a:close/>
                  <a:moveTo>
                    <a:pt x="378626" y="0"/>
                  </a:moveTo>
                  <a:cubicBezTo>
                    <a:pt x="587735" y="0"/>
                    <a:pt x="757251" y="47318"/>
                    <a:pt x="757251" y="105687"/>
                  </a:cubicBezTo>
                  <a:cubicBezTo>
                    <a:pt x="757251" y="164056"/>
                    <a:pt x="587735" y="211374"/>
                    <a:pt x="378626" y="211374"/>
                  </a:cubicBezTo>
                  <a:cubicBezTo>
                    <a:pt x="169517" y="211374"/>
                    <a:pt x="0" y="164056"/>
                    <a:pt x="0" y="105687"/>
                  </a:cubicBezTo>
                  <a:cubicBezTo>
                    <a:pt x="0" y="47318"/>
                    <a:pt x="169517" y="0"/>
                    <a:pt x="3786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600">
                <a:solidFill>
                  <a:prstClr val="white"/>
                </a:solidFill>
              </a:endParaRPr>
            </a:p>
          </p:txBody>
        </p:sp>
        <p:sp>
          <p:nvSpPr>
            <p:cNvPr id="84" name="Freeform 438"/>
            <p:cNvSpPr/>
            <p:nvPr/>
          </p:nvSpPr>
          <p:spPr>
            <a:xfrm>
              <a:off x="784862" y="3017033"/>
              <a:ext cx="223755" cy="13121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sp>
          <p:nvSpPr>
            <p:cNvPr id="86" name="Freeform 39"/>
            <p:cNvSpPr>
              <a:spLocks/>
            </p:cNvSpPr>
            <p:nvPr/>
          </p:nvSpPr>
          <p:spPr bwMode="auto">
            <a:xfrm>
              <a:off x="858282" y="3081712"/>
              <a:ext cx="20046" cy="32395"/>
            </a:xfrm>
            <a:custGeom>
              <a:avLst/>
              <a:gdLst>
                <a:gd name="T0" fmla="*/ 0 w 342"/>
                <a:gd name="T1" fmla="*/ 522 h 552"/>
                <a:gd name="T2" fmla="*/ 0 w 342"/>
                <a:gd name="T3" fmla="*/ 431 h 552"/>
                <a:gd name="T4" fmla="*/ 30 w 342"/>
                <a:gd name="T5" fmla="*/ 451 h 552"/>
                <a:gd name="T6" fmla="*/ 66 w 342"/>
                <a:gd name="T7" fmla="*/ 466 h 552"/>
                <a:gd name="T8" fmla="*/ 104 w 342"/>
                <a:gd name="T9" fmla="*/ 475 h 552"/>
                <a:gd name="T10" fmla="*/ 139 w 342"/>
                <a:gd name="T11" fmla="*/ 479 h 552"/>
                <a:gd name="T12" fmla="*/ 222 w 342"/>
                <a:gd name="T13" fmla="*/ 460 h 552"/>
                <a:gd name="T14" fmla="*/ 249 w 342"/>
                <a:gd name="T15" fmla="*/ 406 h 552"/>
                <a:gd name="T16" fmla="*/ 240 w 342"/>
                <a:gd name="T17" fmla="*/ 373 h 552"/>
                <a:gd name="T18" fmla="*/ 215 w 342"/>
                <a:gd name="T19" fmla="*/ 348 h 552"/>
                <a:gd name="T20" fmla="*/ 176 w 342"/>
                <a:gd name="T21" fmla="*/ 326 h 552"/>
                <a:gd name="T22" fmla="*/ 129 w 342"/>
                <a:gd name="T23" fmla="*/ 303 h 552"/>
                <a:gd name="T24" fmla="*/ 78 w 342"/>
                <a:gd name="T25" fmla="*/ 274 h 552"/>
                <a:gd name="T26" fmla="*/ 37 w 342"/>
                <a:gd name="T27" fmla="*/ 241 h 552"/>
                <a:gd name="T28" fmla="*/ 10 w 342"/>
                <a:gd name="T29" fmla="*/ 200 h 552"/>
                <a:gd name="T30" fmla="*/ 0 w 342"/>
                <a:gd name="T31" fmla="*/ 147 h 552"/>
                <a:gd name="T32" fmla="*/ 17 w 342"/>
                <a:gd name="T33" fmla="*/ 82 h 552"/>
                <a:gd name="T34" fmla="*/ 62 w 342"/>
                <a:gd name="T35" fmla="*/ 36 h 552"/>
                <a:gd name="T36" fmla="*/ 125 w 342"/>
                <a:gd name="T37" fmla="*/ 9 h 552"/>
                <a:gd name="T38" fmla="*/ 197 w 342"/>
                <a:gd name="T39" fmla="*/ 0 h 552"/>
                <a:gd name="T40" fmla="*/ 319 w 342"/>
                <a:gd name="T41" fmla="*/ 19 h 552"/>
                <a:gd name="T42" fmla="*/ 319 w 342"/>
                <a:gd name="T43" fmla="*/ 107 h 552"/>
                <a:gd name="T44" fmla="*/ 202 w 342"/>
                <a:gd name="T45" fmla="*/ 74 h 552"/>
                <a:gd name="T46" fmla="*/ 163 w 342"/>
                <a:gd name="T47" fmla="*/ 78 h 552"/>
                <a:gd name="T48" fmla="*/ 128 w 342"/>
                <a:gd name="T49" fmla="*/ 90 h 552"/>
                <a:gd name="T50" fmla="*/ 103 w 342"/>
                <a:gd name="T51" fmla="*/ 112 h 552"/>
                <a:gd name="T52" fmla="*/ 93 w 342"/>
                <a:gd name="T53" fmla="*/ 144 h 552"/>
                <a:gd name="T54" fmla="*/ 101 w 342"/>
                <a:gd name="T55" fmla="*/ 175 h 552"/>
                <a:gd name="T56" fmla="*/ 122 w 342"/>
                <a:gd name="T57" fmla="*/ 199 h 552"/>
                <a:gd name="T58" fmla="*/ 157 w 342"/>
                <a:gd name="T59" fmla="*/ 220 h 552"/>
                <a:gd name="T60" fmla="*/ 205 w 342"/>
                <a:gd name="T61" fmla="*/ 242 h 552"/>
                <a:gd name="T62" fmla="*/ 258 w 342"/>
                <a:gd name="T63" fmla="*/ 273 h 552"/>
                <a:gd name="T64" fmla="*/ 302 w 342"/>
                <a:gd name="T65" fmla="*/ 308 h 552"/>
                <a:gd name="T66" fmla="*/ 331 w 342"/>
                <a:gd name="T67" fmla="*/ 351 h 552"/>
                <a:gd name="T68" fmla="*/ 342 w 342"/>
                <a:gd name="T69" fmla="*/ 405 h 552"/>
                <a:gd name="T70" fmla="*/ 326 w 342"/>
                <a:gd name="T71" fmla="*/ 474 h 552"/>
                <a:gd name="T72" fmla="*/ 282 w 342"/>
                <a:gd name="T73" fmla="*/ 519 h 552"/>
                <a:gd name="T74" fmla="*/ 218 w 342"/>
                <a:gd name="T75" fmla="*/ 544 h 552"/>
                <a:gd name="T76" fmla="*/ 142 w 342"/>
                <a:gd name="T77" fmla="*/ 552 h 552"/>
                <a:gd name="T78" fmla="*/ 109 w 342"/>
                <a:gd name="T79" fmla="*/ 550 h 552"/>
                <a:gd name="T80" fmla="*/ 69 w 342"/>
                <a:gd name="T81" fmla="*/ 544 h 552"/>
                <a:gd name="T82" fmla="*/ 30 w 342"/>
                <a:gd name="T83" fmla="*/ 535 h 552"/>
                <a:gd name="T84" fmla="*/ 0 w 342"/>
                <a:gd name="T85" fmla="*/ 52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2" h="552">
                  <a:moveTo>
                    <a:pt x="0" y="522"/>
                  </a:moveTo>
                  <a:cubicBezTo>
                    <a:pt x="0" y="431"/>
                    <a:pt x="0" y="431"/>
                    <a:pt x="0" y="431"/>
                  </a:cubicBezTo>
                  <a:cubicBezTo>
                    <a:pt x="9" y="438"/>
                    <a:pt x="18" y="445"/>
                    <a:pt x="30" y="451"/>
                  </a:cubicBezTo>
                  <a:cubicBezTo>
                    <a:pt x="41" y="457"/>
                    <a:pt x="53" y="462"/>
                    <a:pt x="66" y="466"/>
                  </a:cubicBezTo>
                  <a:cubicBezTo>
                    <a:pt x="78" y="470"/>
                    <a:pt x="91" y="473"/>
                    <a:pt x="104" y="475"/>
                  </a:cubicBezTo>
                  <a:cubicBezTo>
                    <a:pt x="116" y="478"/>
                    <a:pt x="128" y="479"/>
                    <a:pt x="139" y="479"/>
                  </a:cubicBezTo>
                  <a:cubicBezTo>
                    <a:pt x="176" y="479"/>
                    <a:pt x="204" y="473"/>
                    <a:pt x="222" y="460"/>
                  </a:cubicBezTo>
                  <a:cubicBezTo>
                    <a:pt x="240" y="448"/>
                    <a:pt x="249" y="430"/>
                    <a:pt x="249" y="406"/>
                  </a:cubicBezTo>
                  <a:cubicBezTo>
                    <a:pt x="249" y="393"/>
                    <a:pt x="246" y="382"/>
                    <a:pt x="240" y="373"/>
                  </a:cubicBezTo>
                  <a:cubicBezTo>
                    <a:pt x="234" y="364"/>
                    <a:pt x="225" y="355"/>
                    <a:pt x="215" y="348"/>
                  </a:cubicBezTo>
                  <a:cubicBezTo>
                    <a:pt x="204" y="340"/>
                    <a:pt x="191" y="333"/>
                    <a:pt x="176" y="326"/>
                  </a:cubicBezTo>
                  <a:cubicBezTo>
                    <a:pt x="161" y="318"/>
                    <a:pt x="145" y="311"/>
                    <a:pt x="129" y="303"/>
                  </a:cubicBezTo>
                  <a:cubicBezTo>
                    <a:pt x="110" y="294"/>
                    <a:pt x="93" y="284"/>
                    <a:pt x="78" y="274"/>
                  </a:cubicBezTo>
                  <a:cubicBezTo>
                    <a:pt x="62" y="264"/>
                    <a:pt x="49" y="253"/>
                    <a:pt x="37" y="241"/>
                  </a:cubicBezTo>
                  <a:cubicBezTo>
                    <a:pt x="26" y="229"/>
                    <a:pt x="16" y="215"/>
                    <a:pt x="10" y="200"/>
                  </a:cubicBezTo>
                  <a:cubicBezTo>
                    <a:pt x="3" y="185"/>
                    <a:pt x="0" y="167"/>
                    <a:pt x="0" y="147"/>
                  </a:cubicBezTo>
                  <a:cubicBezTo>
                    <a:pt x="0" y="122"/>
                    <a:pt x="6" y="100"/>
                    <a:pt x="17" y="82"/>
                  </a:cubicBezTo>
                  <a:cubicBezTo>
                    <a:pt x="28" y="63"/>
                    <a:pt x="43" y="48"/>
                    <a:pt x="62" y="36"/>
                  </a:cubicBezTo>
                  <a:cubicBezTo>
                    <a:pt x="80" y="24"/>
                    <a:pt x="101" y="15"/>
                    <a:pt x="125" y="9"/>
                  </a:cubicBezTo>
                  <a:cubicBezTo>
                    <a:pt x="148" y="3"/>
                    <a:pt x="172" y="0"/>
                    <a:pt x="197" y="0"/>
                  </a:cubicBezTo>
                  <a:cubicBezTo>
                    <a:pt x="253" y="0"/>
                    <a:pt x="294" y="6"/>
                    <a:pt x="319" y="19"/>
                  </a:cubicBezTo>
                  <a:cubicBezTo>
                    <a:pt x="319" y="107"/>
                    <a:pt x="319" y="107"/>
                    <a:pt x="319" y="107"/>
                  </a:cubicBezTo>
                  <a:cubicBezTo>
                    <a:pt x="289" y="85"/>
                    <a:pt x="250" y="74"/>
                    <a:pt x="202" y="74"/>
                  </a:cubicBezTo>
                  <a:cubicBezTo>
                    <a:pt x="189" y="74"/>
                    <a:pt x="176" y="75"/>
                    <a:pt x="163" y="78"/>
                  </a:cubicBezTo>
                  <a:cubicBezTo>
                    <a:pt x="150" y="80"/>
                    <a:pt x="138" y="84"/>
                    <a:pt x="128" y="90"/>
                  </a:cubicBezTo>
                  <a:cubicBezTo>
                    <a:pt x="118" y="96"/>
                    <a:pt x="109" y="103"/>
                    <a:pt x="103" y="112"/>
                  </a:cubicBezTo>
                  <a:cubicBezTo>
                    <a:pt x="96" y="121"/>
                    <a:pt x="93" y="132"/>
                    <a:pt x="93" y="144"/>
                  </a:cubicBezTo>
                  <a:cubicBezTo>
                    <a:pt x="93" y="156"/>
                    <a:pt x="96" y="167"/>
                    <a:pt x="101" y="175"/>
                  </a:cubicBezTo>
                  <a:cubicBezTo>
                    <a:pt x="106" y="184"/>
                    <a:pt x="113" y="192"/>
                    <a:pt x="122" y="199"/>
                  </a:cubicBezTo>
                  <a:cubicBezTo>
                    <a:pt x="132" y="206"/>
                    <a:pt x="144" y="213"/>
                    <a:pt x="157" y="220"/>
                  </a:cubicBezTo>
                  <a:cubicBezTo>
                    <a:pt x="171" y="227"/>
                    <a:pt x="187" y="234"/>
                    <a:pt x="205" y="242"/>
                  </a:cubicBezTo>
                  <a:cubicBezTo>
                    <a:pt x="224" y="252"/>
                    <a:pt x="241" y="262"/>
                    <a:pt x="258" y="273"/>
                  </a:cubicBezTo>
                  <a:cubicBezTo>
                    <a:pt x="274" y="283"/>
                    <a:pt x="289" y="295"/>
                    <a:pt x="302" y="308"/>
                  </a:cubicBezTo>
                  <a:cubicBezTo>
                    <a:pt x="314" y="321"/>
                    <a:pt x="324" y="335"/>
                    <a:pt x="331" y="351"/>
                  </a:cubicBezTo>
                  <a:cubicBezTo>
                    <a:pt x="339" y="367"/>
                    <a:pt x="342" y="385"/>
                    <a:pt x="342" y="405"/>
                  </a:cubicBezTo>
                  <a:cubicBezTo>
                    <a:pt x="342" y="432"/>
                    <a:pt x="337" y="455"/>
                    <a:pt x="326" y="474"/>
                  </a:cubicBezTo>
                  <a:cubicBezTo>
                    <a:pt x="315" y="492"/>
                    <a:pt x="300" y="507"/>
                    <a:pt x="282" y="519"/>
                  </a:cubicBezTo>
                  <a:cubicBezTo>
                    <a:pt x="263" y="531"/>
                    <a:pt x="242" y="539"/>
                    <a:pt x="218" y="544"/>
                  </a:cubicBezTo>
                  <a:cubicBezTo>
                    <a:pt x="194" y="550"/>
                    <a:pt x="168" y="552"/>
                    <a:pt x="142" y="552"/>
                  </a:cubicBezTo>
                  <a:cubicBezTo>
                    <a:pt x="133" y="552"/>
                    <a:pt x="122" y="551"/>
                    <a:pt x="109" y="550"/>
                  </a:cubicBezTo>
                  <a:cubicBezTo>
                    <a:pt x="96" y="549"/>
                    <a:pt x="82" y="547"/>
                    <a:pt x="69" y="544"/>
                  </a:cubicBezTo>
                  <a:cubicBezTo>
                    <a:pt x="55" y="541"/>
                    <a:pt x="42" y="538"/>
                    <a:pt x="30" y="535"/>
                  </a:cubicBezTo>
                  <a:cubicBezTo>
                    <a:pt x="18" y="531"/>
                    <a:pt x="8" y="527"/>
                    <a:pt x="0" y="522"/>
                  </a:cubicBez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87" name="Freeform 40"/>
            <p:cNvSpPr>
              <a:spLocks noEditPoints="1"/>
            </p:cNvSpPr>
            <p:nvPr/>
          </p:nvSpPr>
          <p:spPr bwMode="auto">
            <a:xfrm>
              <a:off x="882089" y="3081638"/>
              <a:ext cx="31528" cy="40859"/>
            </a:xfrm>
            <a:custGeom>
              <a:avLst/>
              <a:gdLst>
                <a:gd name="T0" fmla="*/ 244 w 538"/>
                <a:gd name="T1" fmla="*/ 553 h 696"/>
                <a:gd name="T2" fmla="*/ 196 w 538"/>
                <a:gd name="T3" fmla="*/ 548 h 696"/>
                <a:gd name="T4" fmla="*/ 149 w 538"/>
                <a:gd name="T5" fmla="*/ 534 h 696"/>
                <a:gd name="T6" fmla="*/ 105 w 538"/>
                <a:gd name="T7" fmla="*/ 510 h 696"/>
                <a:gd name="T8" fmla="*/ 67 w 538"/>
                <a:gd name="T9" fmla="*/ 478 h 696"/>
                <a:gd name="T10" fmla="*/ 0 w 538"/>
                <a:gd name="T11" fmla="*/ 282 h 696"/>
                <a:gd name="T12" fmla="*/ 70 w 538"/>
                <a:gd name="T13" fmla="*/ 77 h 696"/>
                <a:gd name="T14" fmla="*/ 265 w 538"/>
                <a:gd name="T15" fmla="*/ 0 h 696"/>
                <a:gd name="T16" fmla="*/ 444 w 538"/>
                <a:gd name="T17" fmla="*/ 75 h 696"/>
                <a:gd name="T18" fmla="*/ 513 w 538"/>
                <a:gd name="T19" fmla="*/ 269 h 696"/>
                <a:gd name="T20" fmla="*/ 502 w 538"/>
                <a:gd name="T21" fmla="*/ 364 h 696"/>
                <a:gd name="T22" fmla="*/ 470 w 538"/>
                <a:gd name="T23" fmla="*/ 444 h 696"/>
                <a:gd name="T24" fmla="*/ 415 w 538"/>
                <a:gd name="T25" fmla="*/ 504 h 696"/>
                <a:gd name="T26" fmla="*/ 337 w 538"/>
                <a:gd name="T27" fmla="*/ 540 h 696"/>
                <a:gd name="T28" fmla="*/ 374 w 538"/>
                <a:gd name="T29" fmla="*/ 573 h 696"/>
                <a:gd name="T30" fmla="*/ 408 w 538"/>
                <a:gd name="T31" fmla="*/ 598 h 696"/>
                <a:gd name="T32" fmla="*/ 444 w 538"/>
                <a:gd name="T33" fmla="*/ 613 h 696"/>
                <a:gd name="T34" fmla="*/ 485 w 538"/>
                <a:gd name="T35" fmla="*/ 618 h 696"/>
                <a:gd name="T36" fmla="*/ 498 w 538"/>
                <a:gd name="T37" fmla="*/ 617 h 696"/>
                <a:gd name="T38" fmla="*/ 512 w 538"/>
                <a:gd name="T39" fmla="*/ 615 h 696"/>
                <a:gd name="T40" fmla="*/ 526 w 538"/>
                <a:gd name="T41" fmla="*/ 613 h 696"/>
                <a:gd name="T42" fmla="*/ 538 w 538"/>
                <a:gd name="T43" fmla="*/ 609 h 696"/>
                <a:gd name="T44" fmla="*/ 538 w 538"/>
                <a:gd name="T45" fmla="*/ 688 h 696"/>
                <a:gd name="T46" fmla="*/ 523 w 538"/>
                <a:gd name="T47" fmla="*/ 691 h 696"/>
                <a:gd name="T48" fmla="*/ 507 w 538"/>
                <a:gd name="T49" fmla="*/ 694 h 696"/>
                <a:gd name="T50" fmla="*/ 491 w 538"/>
                <a:gd name="T51" fmla="*/ 696 h 696"/>
                <a:gd name="T52" fmla="*/ 476 w 538"/>
                <a:gd name="T53" fmla="*/ 696 h 696"/>
                <a:gd name="T54" fmla="*/ 406 w 538"/>
                <a:gd name="T55" fmla="*/ 685 h 696"/>
                <a:gd name="T56" fmla="*/ 349 w 538"/>
                <a:gd name="T57" fmla="*/ 654 h 696"/>
                <a:gd name="T58" fmla="*/ 297 w 538"/>
                <a:gd name="T59" fmla="*/ 609 h 696"/>
                <a:gd name="T60" fmla="*/ 244 w 538"/>
                <a:gd name="T61" fmla="*/ 553 h 696"/>
                <a:gd name="T62" fmla="*/ 258 w 538"/>
                <a:gd name="T63" fmla="*/ 79 h 696"/>
                <a:gd name="T64" fmla="*/ 139 w 538"/>
                <a:gd name="T65" fmla="*/ 134 h 696"/>
                <a:gd name="T66" fmla="*/ 93 w 538"/>
                <a:gd name="T67" fmla="*/ 278 h 696"/>
                <a:gd name="T68" fmla="*/ 137 w 538"/>
                <a:gd name="T69" fmla="*/ 422 h 696"/>
                <a:gd name="T70" fmla="*/ 254 w 538"/>
                <a:gd name="T71" fmla="*/ 476 h 696"/>
                <a:gd name="T72" fmla="*/ 376 w 538"/>
                <a:gd name="T73" fmla="*/ 424 h 696"/>
                <a:gd name="T74" fmla="*/ 420 w 538"/>
                <a:gd name="T75" fmla="*/ 279 h 696"/>
                <a:gd name="T76" fmla="*/ 377 w 538"/>
                <a:gd name="T77" fmla="*/ 131 h 696"/>
                <a:gd name="T78" fmla="*/ 258 w 538"/>
                <a:gd name="T79" fmla="*/ 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8" h="696">
                  <a:moveTo>
                    <a:pt x="244" y="553"/>
                  </a:moveTo>
                  <a:cubicBezTo>
                    <a:pt x="229" y="553"/>
                    <a:pt x="213" y="551"/>
                    <a:pt x="196" y="548"/>
                  </a:cubicBezTo>
                  <a:cubicBezTo>
                    <a:pt x="180" y="545"/>
                    <a:pt x="164" y="540"/>
                    <a:pt x="149" y="534"/>
                  </a:cubicBezTo>
                  <a:cubicBezTo>
                    <a:pt x="134" y="528"/>
                    <a:pt x="119" y="520"/>
                    <a:pt x="105" y="510"/>
                  </a:cubicBezTo>
                  <a:cubicBezTo>
                    <a:pt x="91" y="501"/>
                    <a:pt x="79" y="490"/>
                    <a:pt x="67" y="478"/>
                  </a:cubicBezTo>
                  <a:cubicBezTo>
                    <a:pt x="22" y="428"/>
                    <a:pt x="0" y="362"/>
                    <a:pt x="0" y="282"/>
                  </a:cubicBezTo>
                  <a:cubicBezTo>
                    <a:pt x="0" y="196"/>
                    <a:pt x="23" y="128"/>
                    <a:pt x="70" y="77"/>
                  </a:cubicBezTo>
                  <a:cubicBezTo>
                    <a:pt x="118" y="26"/>
                    <a:pt x="183" y="0"/>
                    <a:pt x="265" y="0"/>
                  </a:cubicBezTo>
                  <a:cubicBezTo>
                    <a:pt x="339" y="0"/>
                    <a:pt x="398" y="25"/>
                    <a:pt x="444" y="75"/>
                  </a:cubicBezTo>
                  <a:cubicBezTo>
                    <a:pt x="490" y="124"/>
                    <a:pt x="513" y="189"/>
                    <a:pt x="513" y="269"/>
                  </a:cubicBezTo>
                  <a:cubicBezTo>
                    <a:pt x="513" y="303"/>
                    <a:pt x="510" y="334"/>
                    <a:pt x="502" y="364"/>
                  </a:cubicBezTo>
                  <a:cubicBezTo>
                    <a:pt x="495" y="393"/>
                    <a:pt x="484" y="420"/>
                    <a:pt x="470" y="444"/>
                  </a:cubicBezTo>
                  <a:cubicBezTo>
                    <a:pt x="455" y="467"/>
                    <a:pt x="437" y="488"/>
                    <a:pt x="415" y="504"/>
                  </a:cubicBezTo>
                  <a:cubicBezTo>
                    <a:pt x="393" y="521"/>
                    <a:pt x="367" y="533"/>
                    <a:pt x="337" y="540"/>
                  </a:cubicBezTo>
                  <a:cubicBezTo>
                    <a:pt x="350" y="552"/>
                    <a:pt x="362" y="564"/>
                    <a:pt x="374" y="573"/>
                  </a:cubicBezTo>
                  <a:cubicBezTo>
                    <a:pt x="385" y="583"/>
                    <a:pt x="397" y="591"/>
                    <a:pt x="408" y="598"/>
                  </a:cubicBezTo>
                  <a:cubicBezTo>
                    <a:pt x="420" y="604"/>
                    <a:pt x="431" y="609"/>
                    <a:pt x="444" y="613"/>
                  </a:cubicBezTo>
                  <a:cubicBezTo>
                    <a:pt x="456" y="616"/>
                    <a:pt x="470" y="618"/>
                    <a:pt x="485" y="618"/>
                  </a:cubicBezTo>
                  <a:cubicBezTo>
                    <a:pt x="489" y="618"/>
                    <a:pt x="493" y="618"/>
                    <a:pt x="498" y="617"/>
                  </a:cubicBezTo>
                  <a:cubicBezTo>
                    <a:pt x="503" y="617"/>
                    <a:pt x="507" y="616"/>
                    <a:pt x="512" y="615"/>
                  </a:cubicBezTo>
                  <a:cubicBezTo>
                    <a:pt x="517" y="615"/>
                    <a:pt x="521" y="614"/>
                    <a:pt x="526" y="613"/>
                  </a:cubicBezTo>
                  <a:cubicBezTo>
                    <a:pt x="530" y="611"/>
                    <a:pt x="534" y="610"/>
                    <a:pt x="538" y="609"/>
                  </a:cubicBezTo>
                  <a:cubicBezTo>
                    <a:pt x="538" y="688"/>
                    <a:pt x="538" y="688"/>
                    <a:pt x="538" y="688"/>
                  </a:cubicBezTo>
                  <a:cubicBezTo>
                    <a:pt x="534" y="689"/>
                    <a:pt x="529" y="690"/>
                    <a:pt x="523" y="691"/>
                  </a:cubicBezTo>
                  <a:cubicBezTo>
                    <a:pt x="518" y="692"/>
                    <a:pt x="512" y="693"/>
                    <a:pt x="507" y="694"/>
                  </a:cubicBezTo>
                  <a:cubicBezTo>
                    <a:pt x="501" y="695"/>
                    <a:pt x="496" y="695"/>
                    <a:pt x="491" y="696"/>
                  </a:cubicBezTo>
                  <a:cubicBezTo>
                    <a:pt x="485" y="696"/>
                    <a:pt x="480" y="696"/>
                    <a:pt x="476" y="696"/>
                  </a:cubicBezTo>
                  <a:cubicBezTo>
                    <a:pt x="450" y="696"/>
                    <a:pt x="427" y="692"/>
                    <a:pt x="406" y="685"/>
                  </a:cubicBezTo>
                  <a:cubicBezTo>
                    <a:pt x="386" y="678"/>
                    <a:pt x="366" y="667"/>
                    <a:pt x="349" y="654"/>
                  </a:cubicBezTo>
                  <a:cubicBezTo>
                    <a:pt x="331" y="641"/>
                    <a:pt x="313" y="626"/>
                    <a:pt x="297" y="609"/>
                  </a:cubicBezTo>
                  <a:cubicBezTo>
                    <a:pt x="280" y="591"/>
                    <a:pt x="263" y="573"/>
                    <a:pt x="244" y="553"/>
                  </a:cubicBezTo>
                  <a:close/>
                  <a:moveTo>
                    <a:pt x="258" y="79"/>
                  </a:moveTo>
                  <a:cubicBezTo>
                    <a:pt x="209" y="79"/>
                    <a:pt x="169" y="97"/>
                    <a:pt x="139" y="134"/>
                  </a:cubicBezTo>
                  <a:cubicBezTo>
                    <a:pt x="108" y="170"/>
                    <a:pt x="93" y="218"/>
                    <a:pt x="93" y="278"/>
                  </a:cubicBezTo>
                  <a:cubicBezTo>
                    <a:pt x="93" y="337"/>
                    <a:pt x="108" y="385"/>
                    <a:pt x="137" y="422"/>
                  </a:cubicBezTo>
                  <a:cubicBezTo>
                    <a:pt x="167" y="458"/>
                    <a:pt x="206" y="476"/>
                    <a:pt x="254" y="476"/>
                  </a:cubicBezTo>
                  <a:cubicBezTo>
                    <a:pt x="306" y="476"/>
                    <a:pt x="346" y="458"/>
                    <a:pt x="376" y="424"/>
                  </a:cubicBezTo>
                  <a:cubicBezTo>
                    <a:pt x="405" y="389"/>
                    <a:pt x="420" y="341"/>
                    <a:pt x="420" y="279"/>
                  </a:cubicBezTo>
                  <a:cubicBezTo>
                    <a:pt x="420" y="215"/>
                    <a:pt x="406" y="166"/>
                    <a:pt x="377" y="131"/>
                  </a:cubicBezTo>
                  <a:cubicBezTo>
                    <a:pt x="348" y="96"/>
                    <a:pt x="309" y="79"/>
                    <a:pt x="258" y="79"/>
                  </a:cubicBez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88" name="Freeform 41"/>
            <p:cNvSpPr>
              <a:spLocks/>
            </p:cNvSpPr>
            <p:nvPr/>
          </p:nvSpPr>
          <p:spPr bwMode="auto">
            <a:xfrm>
              <a:off x="917899" y="3082232"/>
              <a:ext cx="17299" cy="31356"/>
            </a:xfrm>
            <a:custGeom>
              <a:avLst/>
              <a:gdLst>
                <a:gd name="T0" fmla="*/ 699 w 699"/>
                <a:gd name="T1" fmla="*/ 1267 h 1267"/>
                <a:gd name="T2" fmla="*/ 0 w 699"/>
                <a:gd name="T3" fmla="*/ 1267 h 1267"/>
                <a:gd name="T4" fmla="*/ 0 w 699"/>
                <a:gd name="T5" fmla="*/ 0 h 1267"/>
                <a:gd name="T6" fmla="*/ 208 w 699"/>
                <a:gd name="T7" fmla="*/ 0 h 1267"/>
                <a:gd name="T8" fmla="*/ 208 w 699"/>
                <a:gd name="T9" fmla="*/ 1089 h 1267"/>
                <a:gd name="T10" fmla="*/ 699 w 699"/>
                <a:gd name="T11" fmla="*/ 1089 h 1267"/>
                <a:gd name="T12" fmla="*/ 699 w 699"/>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699" h="1267">
                  <a:moveTo>
                    <a:pt x="699" y="1267"/>
                  </a:moveTo>
                  <a:lnTo>
                    <a:pt x="0" y="1267"/>
                  </a:lnTo>
                  <a:lnTo>
                    <a:pt x="0" y="0"/>
                  </a:lnTo>
                  <a:lnTo>
                    <a:pt x="208" y="0"/>
                  </a:lnTo>
                  <a:lnTo>
                    <a:pt x="208" y="1089"/>
                  </a:lnTo>
                  <a:lnTo>
                    <a:pt x="699" y="1089"/>
                  </a:lnTo>
                  <a:lnTo>
                    <a:pt x="699" y="1267"/>
                  </a:ln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grpSp>
      <p:grpSp>
        <p:nvGrpSpPr>
          <p:cNvPr id="21" name="Group 20"/>
          <p:cNvGrpSpPr/>
          <p:nvPr/>
        </p:nvGrpSpPr>
        <p:grpSpPr>
          <a:xfrm>
            <a:off x="660389" y="4694196"/>
            <a:ext cx="373690" cy="281464"/>
            <a:chOff x="693054" y="4609108"/>
            <a:chExt cx="304821" cy="229592"/>
          </a:xfrm>
          <a:solidFill>
            <a:schemeClr val="accent1"/>
          </a:solidFill>
        </p:grpSpPr>
        <p:sp>
          <p:nvSpPr>
            <p:cNvPr id="119" name="Freeform 118"/>
            <p:cNvSpPr>
              <a:spLocks noChangeAspect="1"/>
            </p:cNvSpPr>
            <p:nvPr/>
          </p:nvSpPr>
          <p:spPr>
            <a:xfrm>
              <a:off x="693054" y="4609108"/>
              <a:ext cx="187535" cy="186656"/>
            </a:xfrm>
            <a:custGeom>
              <a:avLst/>
              <a:gdLst>
                <a:gd name="connsiteX0" fmla="*/ 591103 w 998263"/>
                <a:gd name="connsiteY0" fmla="*/ 846936 h 993591"/>
                <a:gd name="connsiteX1" fmla="*/ 737758 w 998263"/>
                <a:gd name="connsiteY1" fmla="*/ 846936 h 993591"/>
                <a:gd name="connsiteX2" fmla="*/ 737758 w 998263"/>
                <a:gd name="connsiteY2" fmla="*/ 993591 h 993591"/>
                <a:gd name="connsiteX3" fmla="*/ 591103 w 998263"/>
                <a:gd name="connsiteY3" fmla="*/ 993591 h 993591"/>
                <a:gd name="connsiteX4" fmla="*/ 405331 w 998263"/>
                <a:gd name="connsiteY4" fmla="*/ 846936 h 993591"/>
                <a:gd name="connsiteX5" fmla="*/ 551986 w 998263"/>
                <a:gd name="connsiteY5" fmla="*/ 846936 h 993591"/>
                <a:gd name="connsiteX6" fmla="*/ 551986 w 998263"/>
                <a:gd name="connsiteY6" fmla="*/ 993591 h 993591"/>
                <a:gd name="connsiteX7" fmla="*/ 405331 w 998263"/>
                <a:gd name="connsiteY7" fmla="*/ 993591 h 993591"/>
                <a:gd name="connsiteX8" fmla="*/ 217046 w 998263"/>
                <a:gd name="connsiteY8" fmla="*/ 846936 h 993591"/>
                <a:gd name="connsiteX9" fmla="*/ 363701 w 998263"/>
                <a:gd name="connsiteY9" fmla="*/ 846936 h 993591"/>
                <a:gd name="connsiteX10" fmla="*/ 363701 w 998263"/>
                <a:gd name="connsiteY10" fmla="*/ 993591 h 993591"/>
                <a:gd name="connsiteX11" fmla="*/ 217046 w 998263"/>
                <a:gd name="connsiteY11" fmla="*/ 993591 h 993591"/>
                <a:gd name="connsiteX12" fmla="*/ 405331 w 998263"/>
                <a:gd name="connsiteY12" fmla="*/ 631434 h 993591"/>
                <a:gd name="connsiteX13" fmla="*/ 551986 w 998263"/>
                <a:gd name="connsiteY13" fmla="*/ 631434 h 993591"/>
                <a:gd name="connsiteX14" fmla="*/ 551986 w 998263"/>
                <a:gd name="connsiteY14" fmla="*/ 778089 h 993591"/>
                <a:gd name="connsiteX15" fmla="*/ 405331 w 998263"/>
                <a:gd name="connsiteY15" fmla="*/ 778089 h 993591"/>
                <a:gd name="connsiteX16" fmla="*/ 217046 w 998263"/>
                <a:gd name="connsiteY16" fmla="*/ 631434 h 993591"/>
                <a:gd name="connsiteX17" fmla="*/ 363701 w 998263"/>
                <a:gd name="connsiteY17" fmla="*/ 631434 h 993591"/>
                <a:gd name="connsiteX18" fmla="*/ 363701 w 998263"/>
                <a:gd name="connsiteY18" fmla="*/ 778089 h 993591"/>
                <a:gd name="connsiteX19" fmla="*/ 217046 w 998263"/>
                <a:gd name="connsiteY19" fmla="*/ 778089 h 993591"/>
                <a:gd name="connsiteX20" fmla="*/ 305421 w 998263"/>
                <a:gd name="connsiteY20" fmla="*/ 442833 h 993591"/>
                <a:gd name="connsiteX21" fmla="*/ 452077 w 998263"/>
                <a:gd name="connsiteY21" fmla="*/ 442833 h 993591"/>
                <a:gd name="connsiteX22" fmla="*/ 452077 w 998263"/>
                <a:gd name="connsiteY22" fmla="*/ 589489 h 993591"/>
                <a:gd name="connsiteX23" fmla="*/ 305421 w 998263"/>
                <a:gd name="connsiteY23" fmla="*/ 589489 h 993591"/>
                <a:gd name="connsiteX24" fmla="*/ 1 w 998263"/>
                <a:gd name="connsiteY24" fmla="*/ 275059 h 993591"/>
                <a:gd name="connsiteX25" fmla="*/ 998263 w 998263"/>
                <a:gd name="connsiteY25" fmla="*/ 275059 h 993591"/>
                <a:gd name="connsiteX26" fmla="*/ 998263 w 998263"/>
                <a:gd name="connsiteY26" fmla="*/ 384744 h 993591"/>
                <a:gd name="connsiteX27" fmla="*/ 915803 w 998263"/>
                <a:gd name="connsiteY27" fmla="*/ 384744 h 993591"/>
                <a:gd name="connsiteX28" fmla="*/ 915803 w 998263"/>
                <a:gd name="connsiteY28" fmla="*/ 471317 h 993591"/>
                <a:gd name="connsiteX29" fmla="*/ 806119 w 998263"/>
                <a:gd name="connsiteY29" fmla="*/ 471317 h 993591"/>
                <a:gd name="connsiteX30" fmla="*/ 806119 w 998263"/>
                <a:gd name="connsiteY30" fmla="*/ 384744 h 993591"/>
                <a:gd name="connsiteX31" fmla="*/ 180481 w 998263"/>
                <a:gd name="connsiteY31" fmla="*/ 384744 h 993591"/>
                <a:gd name="connsiteX32" fmla="*/ 180481 w 998263"/>
                <a:gd name="connsiteY32" fmla="*/ 993591 h 993591"/>
                <a:gd name="connsiteX33" fmla="*/ 70797 w 998263"/>
                <a:gd name="connsiteY33" fmla="*/ 993591 h 993591"/>
                <a:gd name="connsiteX34" fmla="*/ 70797 w 998263"/>
                <a:gd name="connsiteY34" fmla="*/ 384744 h 993591"/>
                <a:gd name="connsiteX35" fmla="*/ 1 w 998263"/>
                <a:gd name="connsiteY35" fmla="*/ 384744 h 993591"/>
                <a:gd name="connsiteX36" fmla="*/ 489242 w 998263"/>
                <a:gd name="connsiteY36" fmla="*/ 0 h 993591"/>
                <a:gd name="connsiteX37" fmla="*/ 978484 w 998263"/>
                <a:gd name="connsiteY37" fmla="*/ 254696 h 993591"/>
                <a:gd name="connsiteX38" fmla="*/ 0 w 998263"/>
                <a:gd name="connsiteY38" fmla="*/ 254696 h 99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8263" h="993591">
                  <a:moveTo>
                    <a:pt x="591103" y="846936"/>
                  </a:moveTo>
                  <a:lnTo>
                    <a:pt x="737758" y="846936"/>
                  </a:lnTo>
                  <a:lnTo>
                    <a:pt x="737758" y="993591"/>
                  </a:lnTo>
                  <a:lnTo>
                    <a:pt x="591103" y="993591"/>
                  </a:lnTo>
                  <a:close/>
                  <a:moveTo>
                    <a:pt x="405331" y="846936"/>
                  </a:moveTo>
                  <a:lnTo>
                    <a:pt x="551986" y="846936"/>
                  </a:lnTo>
                  <a:lnTo>
                    <a:pt x="551986" y="993591"/>
                  </a:lnTo>
                  <a:lnTo>
                    <a:pt x="405331" y="993591"/>
                  </a:lnTo>
                  <a:close/>
                  <a:moveTo>
                    <a:pt x="217046" y="846936"/>
                  </a:moveTo>
                  <a:lnTo>
                    <a:pt x="363701" y="846936"/>
                  </a:lnTo>
                  <a:lnTo>
                    <a:pt x="363701" y="993591"/>
                  </a:lnTo>
                  <a:lnTo>
                    <a:pt x="217046" y="993591"/>
                  </a:lnTo>
                  <a:close/>
                  <a:moveTo>
                    <a:pt x="405331" y="631434"/>
                  </a:moveTo>
                  <a:lnTo>
                    <a:pt x="551986" y="631434"/>
                  </a:lnTo>
                  <a:lnTo>
                    <a:pt x="551986" y="778089"/>
                  </a:lnTo>
                  <a:lnTo>
                    <a:pt x="405331" y="778089"/>
                  </a:lnTo>
                  <a:close/>
                  <a:moveTo>
                    <a:pt x="217046" y="631434"/>
                  </a:moveTo>
                  <a:lnTo>
                    <a:pt x="363701" y="631434"/>
                  </a:lnTo>
                  <a:lnTo>
                    <a:pt x="363701" y="778089"/>
                  </a:lnTo>
                  <a:lnTo>
                    <a:pt x="217046" y="778089"/>
                  </a:lnTo>
                  <a:close/>
                  <a:moveTo>
                    <a:pt x="305421" y="442833"/>
                  </a:moveTo>
                  <a:lnTo>
                    <a:pt x="452077" y="442833"/>
                  </a:lnTo>
                  <a:lnTo>
                    <a:pt x="452077" y="589489"/>
                  </a:lnTo>
                  <a:lnTo>
                    <a:pt x="305421" y="589489"/>
                  </a:lnTo>
                  <a:close/>
                  <a:moveTo>
                    <a:pt x="1" y="275059"/>
                  </a:moveTo>
                  <a:lnTo>
                    <a:pt x="998263" y="275059"/>
                  </a:lnTo>
                  <a:lnTo>
                    <a:pt x="998263" y="384744"/>
                  </a:lnTo>
                  <a:lnTo>
                    <a:pt x="915803" y="384744"/>
                  </a:lnTo>
                  <a:lnTo>
                    <a:pt x="915803" y="471317"/>
                  </a:lnTo>
                  <a:lnTo>
                    <a:pt x="806119" y="471317"/>
                  </a:lnTo>
                  <a:lnTo>
                    <a:pt x="806119" y="384744"/>
                  </a:lnTo>
                  <a:lnTo>
                    <a:pt x="180481" y="384744"/>
                  </a:lnTo>
                  <a:lnTo>
                    <a:pt x="180481" y="993591"/>
                  </a:lnTo>
                  <a:lnTo>
                    <a:pt x="70797" y="993591"/>
                  </a:lnTo>
                  <a:lnTo>
                    <a:pt x="70797" y="384744"/>
                  </a:lnTo>
                  <a:lnTo>
                    <a:pt x="1" y="384744"/>
                  </a:lnTo>
                  <a:close/>
                  <a:moveTo>
                    <a:pt x="489242" y="0"/>
                  </a:moveTo>
                  <a:lnTo>
                    <a:pt x="978484" y="254696"/>
                  </a:lnTo>
                  <a:lnTo>
                    <a:pt x="0" y="25469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839966" y="4705351"/>
              <a:ext cx="157909" cy="133349"/>
              <a:chOff x="-2910423" y="3797889"/>
              <a:chExt cx="594260" cy="501831"/>
            </a:xfrm>
            <a:grpFill/>
          </p:grpSpPr>
          <p:sp>
            <p:nvSpPr>
              <p:cNvPr id="122" name="Freeform 900"/>
              <p:cNvSpPr/>
              <p:nvPr/>
            </p:nvSpPr>
            <p:spPr>
              <a:xfrm>
                <a:off x="-2910423" y="3797889"/>
                <a:ext cx="342970" cy="501831"/>
              </a:xfrm>
              <a:custGeom>
                <a:avLst/>
                <a:gdLst>
                  <a:gd name="connsiteX0" fmla="*/ 757251 w 757251"/>
                  <a:gd name="connsiteY0" fmla="*/ 725332 h 1108004"/>
                  <a:gd name="connsiteX1" fmla="*/ 757251 w 757251"/>
                  <a:gd name="connsiteY1" fmla="*/ 730666 h 1108004"/>
                  <a:gd name="connsiteX2" fmla="*/ 749339 w 757251"/>
                  <a:gd name="connsiteY2" fmla="*/ 730666 h 1108004"/>
                  <a:gd name="connsiteX3" fmla="*/ 757251 w 757251"/>
                  <a:gd name="connsiteY3" fmla="*/ 161803 h 1108004"/>
                  <a:gd name="connsiteX4" fmla="*/ 757251 w 757251"/>
                  <a:gd name="connsiteY4" fmla="*/ 242803 h 1108004"/>
                  <a:gd name="connsiteX5" fmla="*/ 715068 w 757251"/>
                  <a:gd name="connsiteY5" fmla="*/ 271244 h 1108004"/>
                  <a:gd name="connsiteX6" fmla="*/ 656670 w 757251"/>
                  <a:gd name="connsiteY6" fmla="*/ 379559 h 1108004"/>
                  <a:gd name="connsiteX7" fmla="*/ 654549 w 757251"/>
                  <a:gd name="connsiteY7" fmla="*/ 400602 h 1108004"/>
                  <a:gd name="connsiteX8" fmla="*/ 591055 w 757251"/>
                  <a:gd name="connsiteY8" fmla="*/ 413421 h 1108004"/>
                  <a:gd name="connsiteX9" fmla="*/ 534139 w 757251"/>
                  <a:gd name="connsiteY9" fmla="*/ 451795 h 1108004"/>
                  <a:gd name="connsiteX10" fmla="*/ 531614 w 757251"/>
                  <a:gd name="connsiteY10" fmla="*/ 455540 h 1108004"/>
                  <a:gd name="connsiteX11" fmla="*/ 456668 w 757251"/>
                  <a:gd name="connsiteY11" fmla="*/ 470671 h 1108004"/>
                  <a:gd name="connsiteX12" fmla="*/ 332897 w 757251"/>
                  <a:gd name="connsiteY12" fmla="*/ 657397 h 1108004"/>
                  <a:gd name="connsiteX13" fmla="*/ 494708 w 757251"/>
                  <a:gd name="connsiteY13" fmla="*/ 855932 h 1108004"/>
                  <a:gd name="connsiteX14" fmla="*/ 498646 w 757251"/>
                  <a:gd name="connsiteY14" fmla="*/ 856329 h 1108004"/>
                  <a:gd name="connsiteX15" fmla="*/ 501413 w 757251"/>
                  <a:gd name="connsiteY15" fmla="*/ 857475 h 1108004"/>
                  <a:gd name="connsiteX16" fmla="*/ 510016 w 757251"/>
                  <a:gd name="connsiteY16" fmla="*/ 857475 h 1108004"/>
                  <a:gd name="connsiteX17" fmla="*/ 535549 w 757251"/>
                  <a:gd name="connsiteY17" fmla="*/ 860049 h 1108004"/>
                  <a:gd name="connsiteX18" fmla="*/ 561083 w 757251"/>
                  <a:gd name="connsiteY18" fmla="*/ 857475 h 1108004"/>
                  <a:gd name="connsiteX19" fmla="*/ 757251 w 757251"/>
                  <a:gd name="connsiteY19" fmla="*/ 857475 h 1108004"/>
                  <a:gd name="connsiteX20" fmla="*/ 757251 w 757251"/>
                  <a:gd name="connsiteY20" fmla="*/ 1014559 h 1108004"/>
                  <a:gd name="connsiteX21" fmla="*/ 378626 w 757251"/>
                  <a:gd name="connsiteY21" fmla="*/ 1108004 h 1108004"/>
                  <a:gd name="connsiteX22" fmla="*/ 1 w 757251"/>
                  <a:gd name="connsiteY22" fmla="*/ 1014559 h 1108004"/>
                  <a:gd name="connsiteX23" fmla="*/ 1 w 757251"/>
                  <a:gd name="connsiteY23" fmla="*/ 783561 h 1108004"/>
                  <a:gd name="connsiteX24" fmla="*/ 1 w 757251"/>
                  <a:gd name="connsiteY24" fmla="*/ 673370 h 1108004"/>
                  <a:gd name="connsiteX25" fmla="*/ 1 w 757251"/>
                  <a:gd name="connsiteY25" fmla="*/ 502992 h 1108004"/>
                  <a:gd name="connsiteX26" fmla="*/ 1 w 757251"/>
                  <a:gd name="connsiteY26" fmla="*/ 442372 h 1108004"/>
                  <a:gd name="connsiteX27" fmla="*/ 1 w 757251"/>
                  <a:gd name="connsiteY27" fmla="*/ 161803 h 1108004"/>
                  <a:gd name="connsiteX28" fmla="*/ 20484 w 757251"/>
                  <a:gd name="connsiteY28" fmla="*/ 179745 h 1108004"/>
                  <a:gd name="connsiteX29" fmla="*/ 378626 w 757251"/>
                  <a:gd name="connsiteY29" fmla="*/ 244293 h 1108004"/>
                  <a:gd name="connsiteX30" fmla="*/ 736768 w 757251"/>
                  <a:gd name="connsiteY30" fmla="*/ 179745 h 1108004"/>
                  <a:gd name="connsiteX31" fmla="*/ 378626 w 757251"/>
                  <a:gd name="connsiteY31" fmla="*/ 0 h 1108004"/>
                  <a:gd name="connsiteX32" fmla="*/ 757251 w 757251"/>
                  <a:gd name="connsiteY32" fmla="*/ 105687 h 1108004"/>
                  <a:gd name="connsiteX33" fmla="*/ 378626 w 757251"/>
                  <a:gd name="connsiteY33" fmla="*/ 211374 h 1108004"/>
                  <a:gd name="connsiteX34" fmla="*/ 0 w 757251"/>
                  <a:gd name="connsiteY34" fmla="*/ 105687 h 1108004"/>
                  <a:gd name="connsiteX35" fmla="*/ 378626 w 757251"/>
                  <a:gd name="connsiteY35" fmla="*/ 0 h 110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7251" h="1108004">
                    <a:moveTo>
                      <a:pt x="757251" y="725332"/>
                    </a:moveTo>
                    <a:lnTo>
                      <a:pt x="757251" y="730666"/>
                    </a:lnTo>
                    <a:lnTo>
                      <a:pt x="749339" y="730666"/>
                    </a:lnTo>
                    <a:close/>
                    <a:moveTo>
                      <a:pt x="757251" y="161803"/>
                    </a:moveTo>
                    <a:lnTo>
                      <a:pt x="757251" y="242803"/>
                    </a:lnTo>
                    <a:lnTo>
                      <a:pt x="715068" y="271244"/>
                    </a:lnTo>
                    <a:cubicBezTo>
                      <a:pt x="685990" y="300321"/>
                      <a:pt x="665232" y="337719"/>
                      <a:pt x="656670" y="379559"/>
                    </a:cubicBezTo>
                    <a:lnTo>
                      <a:pt x="654549" y="400602"/>
                    </a:lnTo>
                    <a:lnTo>
                      <a:pt x="591055" y="413421"/>
                    </a:lnTo>
                    <a:cubicBezTo>
                      <a:pt x="569633" y="422482"/>
                      <a:pt x="550341" y="435593"/>
                      <a:pt x="534139" y="451795"/>
                    </a:cubicBezTo>
                    <a:lnTo>
                      <a:pt x="531614" y="455540"/>
                    </a:lnTo>
                    <a:lnTo>
                      <a:pt x="456668" y="470671"/>
                    </a:lnTo>
                    <a:cubicBezTo>
                      <a:pt x="383933" y="501435"/>
                      <a:pt x="332897" y="573456"/>
                      <a:pt x="332897" y="657397"/>
                    </a:cubicBezTo>
                    <a:cubicBezTo>
                      <a:pt x="332897" y="755329"/>
                      <a:pt x="402362" y="837036"/>
                      <a:pt x="494708" y="855932"/>
                    </a:cubicBezTo>
                    <a:lnTo>
                      <a:pt x="498646" y="856329"/>
                    </a:lnTo>
                    <a:lnTo>
                      <a:pt x="501413" y="857475"/>
                    </a:lnTo>
                    <a:lnTo>
                      <a:pt x="510016" y="857475"/>
                    </a:lnTo>
                    <a:lnTo>
                      <a:pt x="535549" y="860049"/>
                    </a:lnTo>
                    <a:lnTo>
                      <a:pt x="561083" y="857475"/>
                    </a:lnTo>
                    <a:lnTo>
                      <a:pt x="757251" y="857475"/>
                    </a:lnTo>
                    <a:lnTo>
                      <a:pt x="757251" y="1014559"/>
                    </a:lnTo>
                    <a:cubicBezTo>
                      <a:pt x="757251" y="1066186"/>
                      <a:pt x="587703" y="1108004"/>
                      <a:pt x="378626" y="1108004"/>
                    </a:cubicBezTo>
                    <a:cubicBezTo>
                      <a:pt x="169549" y="1108004"/>
                      <a:pt x="1" y="1066186"/>
                      <a:pt x="1" y="1014559"/>
                    </a:cubicBezTo>
                    <a:lnTo>
                      <a:pt x="1" y="783561"/>
                    </a:lnTo>
                    <a:lnTo>
                      <a:pt x="1" y="673370"/>
                    </a:lnTo>
                    <a:lnTo>
                      <a:pt x="1" y="502992"/>
                    </a:lnTo>
                    <a:lnTo>
                      <a:pt x="1" y="442372"/>
                    </a:lnTo>
                    <a:lnTo>
                      <a:pt x="1" y="161803"/>
                    </a:lnTo>
                    <a:lnTo>
                      <a:pt x="20484" y="179745"/>
                    </a:lnTo>
                    <a:cubicBezTo>
                      <a:pt x="79490" y="217677"/>
                      <a:pt x="217627" y="244293"/>
                      <a:pt x="378626" y="244293"/>
                    </a:cubicBezTo>
                    <a:cubicBezTo>
                      <a:pt x="539625" y="244293"/>
                      <a:pt x="677762" y="217677"/>
                      <a:pt x="736768" y="179745"/>
                    </a:cubicBezTo>
                    <a:close/>
                    <a:moveTo>
                      <a:pt x="378626" y="0"/>
                    </a:moveTo>
                    <a:cubicBezTo>
                      <a:pt x="587735" y="0"/>
                      <a:pt x="757251" y="47318"/>
                      <a:pt x="757251" y="105687"/>
                    </a:cubicBezTo>
                    <a:cubicBezTo>
                      <a:pt x="757251" y="164056"/>
                      <a:pt x="587735" y="211374"/>
                      <a:pt x="378626" y="211374"/>
                    </a:cubicBezTo>
                    <a:cubicBezTo>
                      <a:pt x="169517" y="211374"/>
                      <a:pt x="0" y="164056"/>
                      <a:pt x="0" y="105687"/>
                    </a:cubicBezTo>
                    <a:cubicBezTo>
                      <a:pt x="0" y="47318"/>
                      <a:pt x="169517" y="0"/>
                      <a:pt x="3786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600">
                  <a:solidFill>
                    <a:prstClr val="white"/>
                  </a:solidFill>
                </a:endParaRPr>
              </a:p>
            </p:txBody>
          </p:sp>
          <p:grpSp>
            <p:nvGrpSpPr>
              <p:cNvPr id="123" name="Group 122"/>
              <p:cNvGrpSpPr/>
              <p:nvPr/>
            </p:nvGrpSpPr>
            <p:grpSpPr>
              <a:xfrm>
                <a:off x="-2728129" y="3926024"/>
                <a:ext cx="411966" cy="241582"/>
                <a:chOff x="4090021" y="3768289"/>
                <a:chExt cx="2750296" cy="1612807"/>
              </a:xfrm>
              <a:grpFill/>
            </p:grpSpPr>
            <p:sp>
              <p:nvSpPr>
                <p:cNvPr id="124" name="Freeform 438"/>
                <p:cNvSpPr/>
                <p:nvPr/>
              </p:nvSpPr>
              <p:spPr>
                <a:xfrm>
                  <a:off x="4090021" y="3768289"/>
                  <a:ext cx="2750296" cy="1612807"/>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nvGrpSpPr>
                <p:cNvPr id="125" name="Group 124"/>
                <p:cNvGrpSpPr/>
                <p:nvPr/>
              </p:nvGrpSpPr>
              <p:grpSpPr>
                <a:xfrm>
                  <a:off x="4992461" y="4562376"/>
                  <a:ext cx="945416" cy="502210"/>
                  <a:chOff x="9489112" y="3768290"/>
                  <a:chExt cx="156651" cy="83214"/>
                </a:xfrm>
                <a:grpFill/>
              </p:grpSpPr>
              <p:sp>
                <p:nvSpPr>
                  <p:cNvPr id="126" name="Freeform 39"/>
                  <p:cNvSpPr>
                    <a:spLocks/>
                  </p:cNvSpPr>
                  <p:nvPr/>
                </p:nvSpPr>
                <p:spPr bwMode="auto">
                  <a:xfrm>
                    <a:off x="9489112" y="3768441"/>
                    <a:ext cx="40826" cy="65976"/>
                  </a:xfrm>
                  <a:custGeom>
                    <a:avLst/>
                    <a:gdLst>
                      <a:gd name="T0" fmla="*/ 0 w 342"/>
                      <a:gd name="T1" fmla="*/ 522 h 552"/>
                      <a:gd name="T2" fmla="*/ 0 w 342"/>
                      <a:gd name="T3" fmla="*/ 431 h 552"/>
                      <a:gd name="T4" fmla="*/ 30 w 342"/>
                      <a:gd name="T5" fmla="*/ 451 h 552"/>
                      <a:gd name="T6" fmla="*/ 66 w 342"/>
                      <a:gd name="T7" fmla="*/ 466 h 552"/>
                      <a:gd name="T8" fmla="*/ 104 w 342"/>
                      <a:gd name="T9" fmla="*/ 475 h 552"/>
                      <a:gd name="T10" fmla="*/ 139 w 342"/>
                      <a:gd name="T11" fmla="*/ 479 h 552"/>
                      <a:gd name="T12" fmla="*/ 222 w 342"/>
                      <a:gd name="T13" fmla="*/ 460 h 552"/>
                      <a:gd name="T14" fmla="*/ 249 w 342"/>
                      <a:gd name="T15" fmla="*/ 406 h 552"/>
                      <a:gd name="T16" fmla="*/ 240 w 342"/>
                      <a:gd name="T17" fmla="*/ 373 h 552"/>
                      <a:gd name="T18" fmla="*/ 215 w 342"/>
                      <a:gd name="T19" fmla="*/ 348 h 552"/>
                      <a:gd name="T20" fmla="*/ 176 w 342"/>
                      <a:gd name="T21" fmla="*/ 326 h 552"/>
                      <a:gd name="T22" fmla="*/ 129 w 342"/>
                      <a:gd name="T23" fmla="*/ 303 h 552"/>
                      <a:gd name="T24" fmla="*/ 78 w 342"/>
                      <a:gd name="T25" fmla="*/ 274 h 552"/>
                      <a:gd name="T26" fmla="*/ 37 w 342"/>
                      <a:gd name="T27" fmla="*/ 241 h 552"/>
                      <a:gd name="T28" fmla="*/ 10 w 342"/>
                      <a:gd name="T29" fmla="*/ 200 h 552"/>
                      <a:gd name="T30" fmla="*/ 0 w 342"/>
                      <a:gd name="T31" fmla="*/ 147 h 552"/>
                      <a:gd name="T32" fmla="*/ 17 w 342"/>
                      <a:gd name="T33" fmla="*/ 82 h 552"/>
                      <a:gd name="T34" fmla="*/ 62 w 342"/>
                      <a:gd name="T35" fmla="*/ 36 h 552"/>
                      <a:gd name="T36" fmla="*/ 125 w 342"/>
                      <a:gd name="T37" fmla="*/ 9 h 552"/>
                      <a:gd name="T38" fmla="*/ 197 w 342"/>
                      <a:gd name="T39" fmla="*/ 0 h 552"/>
                      <a:gd name="T40" fmla="*/ 319 w 342"/>
                      <a:gd name="T41" fmla="*/ 19 h 552"/>
                      <a:gd name="T42" fmla="*/ 319 w 342"/>
                      <a:gd name="T43" fmla="*/ 107 h 552"/>
                      <a:gd name="T44" fmla="*/ 202 w 342"/>
                      <a:gd name="T45" fmla="*/ 74 h 552"/>
                      <a:gd name="T46" fmla="*/ 163 w 342"/>
                      <a:gd name="T47" fmla="*/ 78 h 552"/>
                      <a:gd name="T48" fmla="*/ 128 w 342"/>
                      <a:gd name="T49" fmla="*/ 90 h 552"/>
                      <a:gd name="T50" fmla="*/ 103 w 342"/>
                      <a:gd name="T51" fmla="*/ 112 h 552"/>
                      <a:gd name="T52" fmla="*/ 93 w 342"/>
                      <a:gd name="T53" fmla="*/ 144 h 552"/>
                      <a:gd name="T54" fmla="*/ 101 w 342"/>
                      <a:gd name="T55" fmla="*/ 175 h 552"/>
                      <a:gd name="T56" fmla="*/ 122 w 342"/>
                      <a:gd name="T57" fmla="*/ 199 h 552"/>
                      <a:gd name="T58" fmla="*/ 157 w 342"/>
                      <a:gd name="T59" fmla="*/ 220 h 552"/>
                      <a:gd name="T60" fmla="*/ 205 w 342"/>
                      <a:gd name="T61" fmla="*/ 242 h 552"/>
                      <a:gd name="T62" fmla="*/ 258 w 342"/>
                      <a:gd name="T63" fmla="*/ 273 h 552"/>
                      <a:gd name="T64" fmla="*/ 302 w 342"/>
                      <a:gd name="T65" fmla="*/ 308 h 552"/>
                      <a:gd name="T66" fmla="*/ 331 w 342"/>
                      <a:gd name="T67" fmla="*/ 351 h 552"/>
                      <a:gd name="T68" fmla="*/ 342 w 342"/>
                      <a:gd name="T69" fmla="*/ 405 h 552"/>
                      <a:gd name="T70" fmla="*/ 326 w 342"/>
                      <a:gd name="T71" fmla="*/ 474 h 552"/>
                      <a:gd name="T72" fmla="*/ 282 w 342"/>
                      <a:gd name="T73" fmla="*/ 519 h 552"/>
                      <a:gd name="T74" fmla="*/ 218 w 342"/>
                      <a:gd name="T75" fmla="*/ 544 h 552"/>
                      <a:gd name="T76" fmla="*/ 142 w 342"/>
                      <a:gd name="T77" fmla="*/ 552 h 552"/>
                      <a:gd name="T78" fmla="*/ 109 w 342"/>
                      <a:gd name="T79" fmla="*/ 550 h 552"/>
                      <a:gd name="T80" fmla="*/ 69 w 342"/>
                      <a:gd name="T81" fmla="*/ 544 h 552"/>
                      <a:gd name="T82" fmla="*/ 30 w 342"/>
                      <a:gd name="T83" fmla="*/ 535 h 552"/>
                      <a:gd name="T84" fmla="*/ 0 w 342"/>
                      <a:gd name="T85" fmla="*/ 52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2" h="552">
                        <a:moveTo>
                          <a:pt x="0" y="522"/>
                        </a:moveTo>
                        <a:cubicBezTo>
                          <a:pt x="0" y="431"/>
                          <a:pt x="0" y="431"/>
                          <a:pt x="0" y="431"/>
                        </a:cubicBezTo>
                        <a:cubicBezTo>
                          <a:pt x="9" y="438"/>
                          <a:pt x="18" y="445"/>
                          <a:pt x="30" y="451"/>
                        </a:cubicBezTo>
                        <a:cubicBezTo>
                          <a:pt x="41" y="457"/>
                          <a:pt x="53" y="462"/>
                          <a:pt x="66" y="466"/>
                        </a:cubicBezTo>
                        <a:cubicBezTo>
                          <a:pt x="78" y="470"/>
                          <a:pt x="91" y="473"/>
                          <a:pt x="104" y="475"/>
                        </a:cubicBezTo>
                        <a:cubicBezTo>
                          <a:pt x="116" y="478"/>
                          <a:pt x="128" y="479"/>
                          <a:pt x="139" y="479"/>
                        </a:cubicBezTo>
                        <a:cubicBezTo>
                          <a:pt x="176" y="479"/>
                          <a:pt x="204" y="473"/>
                          <a:pt x="222" y="460"/>
                        </a:cubicBezTo>
                        <a:cubicBezTo>
                          <a:pt x="240" y="448"/>
                          <a:pt x="249" y="430"/>
                          <a:pt x="249" y="406"/>
                        </a:cubicBezTo>
                        <a:cubicBezTo>
                          <a:pt x="249" y="393"/>
                          <a:pt x="246" y="382"/>
                          <a:pt x="240" y="373"/>
                        </a:cubicBezTo>
                        <a:cubicBezTo>
                          <a:pt x="234" y="364"/>
                          <a:pt x="225" y="355"/>
                          <a:pt x="215" y="348"/>
                        </a:cubicBezTo>
                        <a:cubicBezTo>
                          <a:pt x="204" y="340"/>
                          <a:pt x="191" y="333"/>
                          <a:pt x="176" y="326"/>
                        </a:cubicBezTo>
                        <a:cubicBezTo>
                          <a:pt x="161" y="318"/>
                          <a:pt x="145" y="311"/>
                          <a:pt x="129" y="303"/>
                        </a:cubicBezTo>
                        <a:cubicBezTo>
                          <a:pt x="110" y="294"/>
                          <a:pt x="93" y="284"/>
                          <a:pt x="78" y="274"/>
                        </a:cubicBezTo>
                        <a:cubicBezTo>
                          <a:pt x="62" y="264"/>
                          <a:pt x="49" y="253"/>
                          <a:pt x="37" y="241"/>
                        </a:cubicBezTo>
                        <a:cubicBezTo>
                          <a:pt x="26" y="229"/>
                          <a:pt x="16" y="215"/>
                          <a:pt x="10" y="200"/>
                        </a:cubicBezTo>
                        <a:cubicBezTo>
                          <a:pt x="3" y="185"/>
                          <a:pt x="0" y="167"/>
                          <a:pt x="0" y="147"/>
                        </a:cubicBezTo>
                        <a:cubicBezTo>
                          <a:pt x="0" y="122"/>
                          <a:pt x="6" y="100"/>
                          <a:pt x="17" y="82"/>
                        </a:cubicBezTo>
                        <a:cubicBezTo>
                          <a:pt x="28" y="63"/>
                          <a:pt x="43" y="48"/>
                          <a:pt x="62" y="36"/>
                        </a:cubicBezTo>
                        <a:cubicBezTo>
                          <a:pt x="80" y="24"/>
                          <a:pt x="101" y="15"/>
                          <a:pt x="125" y="9"/>
                        </a:cubicBezTo>
                        <a:cubicBezTo>
                          <a:pt x="148" y="3"/>
                          <a:pt x="172" y="0"/>
                          <a:pt x="197" y="0"/>
                        </a:cubicBezTo>
                        <a:cubicBezTo>
                          <a:pt x="253" y="0"/>
                          <a:pt x="294" y="6"/>
                          <a:pt x="319" y="19"/>
                        </a:cubicBezTo>
                        <a:cubicBezTo>
                          <a:pt x="319" y="107"/>
                          <a:pt x="319" y="107"/>
                          <a:pt x="319" y="107"/>
                        </a:cubicBezTo>
                        <a:cubicBezTo>
                          <a:pt x="289" y="85"/>
                          <a:pt x="250" y="74"/>
                          <a:pt x="202" y="74"/>
                        </a:cubicBezTo>
                        <a:cubicBezTo>
                          <a:pt x="189" y="74"/>
                          <a:pt x="176" y="75"/>
                          <a:pt x="163" y="78"/>
                        </a:cubicBezTo>
                        <a:cubicBezTo>
                          <a:pt x="150" y="80"/>
                          <a:pt x="138" y="84"/>
                          <a:pt x="128" y="90"/>
                        </a:cubicBezTo>
                        <a:cubicBezTo>
                          <a:pt x="118" y="96"/>
                          <a:pt x="109" y="103"/>
                          <a:pt x="103" y="112"/>
                        </a:cubicBezTo>
                        <a:cubicBezTo>
                          <a:pt x="96" y="121"/>
                          <a:pt x="93" y="132"/>
                          <a:pt x="93" y="144"/>
                        </a:cubicBezTo>
                        <a:cubicBezTo>
                          <a:pt x="93" y="156"/>
                          <a:pt x="96" y="167"/>
                          <a:pt x="101" y="175"/>
                        </a:cubicBezTo>
                        <a:cubicBezTo>
                          <a:pt x="106" y="184"/>
                          <a:pt x="113" y="192"/>
                          <a:pt x="122" y="199"/>
                        </a:cubicBezTo>
                        <a:cubicBezTo>
                          <a:pt x="132" y="206"/>
                          <a:pt x="144" y="213"/>
                          <a:pt x="157" y="220"/>
                        </a:cubicBezTo>
                        <a:cubicBezTo>
                          <a:pt x="171" y="227"/>
                          <a:pt x="187" y="234"/>
                          <a:pt x="205" y="242"/>
                        </a:cubicBezTo>
                        <a:cubicBezTo>
                          <a:pt x="224" y="252"/>
                          <a:pt x="241" y="262"/>
                          <a:pt x="258" y="273"/>
                        </a:cubicBezTo>
                        <a:cubicBezTo>
                          <a:pt x="274" y="283"/>
                          <a:pt x="289" y="295"/>
                          <a:pt x="302" y="308"/>
                        </a:cubicBezTo>
                        <a:cubicBezTo>
                          <a:pt x="314" y="321"/>
                          <a:pt x="324" y="335"/>
                          <a:pt x="331" y="351"/>
                        </a:cubicBezTo>
                        <a:cubicBezTo>
                          <a:pt x="339" y="367"/>
                          <a:pt x="342" y="385"/>
                          <a:pt x="342" y="405"/>
                        </a:cubicBezTo>
                        <a:cubicBezTo>
                          <a:pt x="342" y="432"/>
                          <a:pt x="337" y="455"/>
                          <a:pt x="326" y="474"/>
                        </a:cubicBezTo>
                        <a:cubicBezTo>
                          <a:pt x="315" y="492"/>
                          <a:pt x="300" y="507"/>
                          <a:pt x="282" y="519"/>
                        </a:cubicBezTo>
                        <a:cubicBezTo>
                          <a:pt x="263" y="531"/>
                          <a:pt x="242" y="539"/>
                          <a:pt x="218" y="544"/>
                        </a:cubicBezTo>
                        <a:cubicBezTo>
                          <a:pt x="194" y="550"/>
                          <a:pt x="168" y="552"/>
                          <a:pt x="142" y="552"/>
                        </a:cubicBezTo>
                        <a:cubicBezTo>
                          <a:pt x="133" y="552"/>
                          <a:pt x="122" y="551"/>
                          <a:pt x="109" y="550"/>
                        </a:cubicBezTo>
                        <a:cubicBezTo>
                          <a:pt x="96" y="549"/>
                          <a:pt x="82" y="547"/>
                          <a:pt x="69" y="544"/>
                        </a:cubicBezTo>
                        <a:cubicBezTo>
                          <a:pt x="55" y="541"/>
                          <a:pt x="42" y="538"/>
                          <a:pt x="30" y="535"/>
                        </a:cubicBezTo>
                        <a:cubicBezTo>
                          <a:pt x="18" y="531"/>
                          <a:pt x="8" y="527"/>
                          <a:pt x="0" y="5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127" name="Freeform 40"/>
                  <p:cNvSpPr>
                    <a:spLocks noEditPoints="1"/>
                  </p:cNvSpPr>
                  <p:nvPr/>
                </p:nvSpPr>
                <p:spPr bwMode="auto">
                  <a:xfrm>
                    <a:off x="9537599" y="3768290"/>
                    <a:ext cx="64213" cy="83214"/>
                  </a:xfrm>
                  <a:custGeom>
                    <a:avLst/>
                    <a:gdLst>
                      <a:gd name="T0" fmla="*/ 244 w 538"/>
                      <a:gd name="T1" fmla="*/ 553 h 696"/>
                      <a:gd name="T2" fmla="*/ 196 w 538"/>
                      <a:gd name="T3" fmla="*/ 548 h 696"/>
                      <a:gd name="T4" fmla="*/ 149 w 538"/>
                      <a:gd name="T5" fmla="*/ 534 h 696"/>
                      <a:gd name="T6" fmla="*/ 105 w 538"/>
                      <a:gd name="T7" fmla="*/ 510 h 696"/>
                      <a:gd name="T8" fmla="*/ 67 w 538"/>
                      <a:gd name="T9" fmla="*/ 478 h 696"/>
                      <a:gd name="T10" fmla="*/ 0 w 538"/>
                      <a:gd name="T11" fmla="*/ 282 h 696"/>
                      <a:gd name="T12" fmla="*/ 70 w 538"/>
                      <a:gd name="T13" fmla="*/ 77 h 696"/>
                      <a:gd name="T14" fmla="*/ 265 w 538"/>
                      <a:gd name="T15" fmla="*/ 0 h 696"/>
                      <a:gd name="T16" fmla="*/ 444 w 538"/>
                      <a:gd name="T17" fmla="*/ 75 h 696"/>
                      <a:gd name="T18" fmla="*/ 513 w 538"/>
                      <a:gd name="T19" fmla="*/ 269 h 696"/>
                      <a:gd name="T20" fmla="*/ 502 w 538"/>
                      <a:gd name="T21" fmla="*/ 364 h 696"/>
                      <a:gd name="T22" fmla="*/ 470 w 538"/>
                      <a:gd name="T23" fmla="*/ 444 h 696"/>
                      <a:gd name="T24" fmla="*/ 415 w 538"/>
                      <a:gd name="T25" fmla="*/ 504 h 696"/>
                      <a:gd name="T26" fmla="*/ 337 w 538"/>
                      <a:gd name="T27" fmla="*/ 540 h 696"/>
                      <a:gd name="T28" fmla="*/ 374 w 538"/>
                      <a:gd name="T29" fmla="*/ 573 h 696"/>
                      <a:gd name="T30" fmla="*/ 408 w 538"/>
                      <a:gd name="T31" fmla="*/ 598 h 696"/>
                      <a:gd name="T32" fmla="*/ 444 w 538"/>
                      <a:gd name="T33" fmla="*/ 613 h 696"/>
                      <a:gd name="T34" fmla="*/ 485 w 538"/>
                      <a:gd name="T35" fmla="*/ 618 h 696"/>
                      <a:gd name="T36" fmla="*/ 498 w 538"/>
                      <a:gd name="T37" fmla="*/ 617 h 696"/>
                      <a:gd name="T38" fmla="*/ 512 w 538"/>
                      <a:gd name="T39" fmla="*/ 615 h 696"/>
                      <a:gd name="T40" fmla="*/ 526 w 538"/>
                      <a:gd name="T41" fmla="*/ 613 h 696"/>
                      <a:gd name="T42" fmla="*/ 538 w 538"/>
                      <a:gd name="T43" fmla="*/ 609 h 696"/>
                      <a:gd name="T44" fmla="*/ 538 w 538"/>
                      <a:gd name="T45" fmla="*/ 688 h 696"/>
                      <a:gd name="T46" fmla="*/ 523 w 538"/>
                      <a:gd name="T47" fmla="*/ 691 h 696"/>
                      <a:gd name="T48" fmla="*/ 507 w 538"/>
                      <a:gd name="T49" fmla="*/ 694 h 696"/>
                      <a:gd name="T50" fmla="*/ 491 w 538"/>
                      <a:gd name="T51" fmla="*/ 696 h 696"/>
                      <a:gd name="T52" fmla="*/ 476 w 538"/>
                      <a:gd name="T53" fmla="*/ 696 h 696"/>
                      <a:gd name="T54" fmla="*/ 406 w 538"/>
                      <a:gd name="T55" fmla="*/ 685 h 696"/>
                      <a:gd name="T56" fmla="*/ 349 w 538"/>
                      <a:gd name="T57" fmla="*/ 654 h 696"/>
                      <a:gd name="T58" fmla="*/ 297 w 538"/>
                      <a:gd name="T59" fmla="*/ 609 h 696"/>
                      <a:gd name="T60" fmla="*/ 244 w 538"/>
                      <a:gd name="T61" fmla="*/ 553 h 696"/>
                      <a:gd name="T62" fmla="*/ 258 w 538"/>
                      <a:gd name="T63" fmla="*/ 79 h 696"/>
                      <a:gd name="T64" fmla="*/ 139 w 538"/>
                      <a:gd name="T65" fmla="*/ 134 h 696"/>
                      <a:gd name="T66" fmla="*/ 93 w 538"/>
                      <a:gd name="T67" fmla="*/ 278 h 696"/>
                      <a:gd name="T68" fmla="*/ 137 w 538"/>
                      <a:gd name="T69" fmla="*/ 422 h 696"/>
                      <a:gd name="T70" fmla="*/ 254 w 538"/>
                      <a:gd name="T71" fmla="*/ 476 h 696"/>
                      <a:gd name="T72" fmla="*/ 376 w 538"/>
                      <a:gd name="T73" fmla="*/ 424 h 696"/>
                      <a:gd name="T74" fmla="*/ 420 w 538"/>
                      <a:gd name="T75" fmla="*/ 279 h 696"/>
                      <a:gd name="T76" fmla="*/ 377 w 538"/>
                      <a:gd name="T77" fmla="*/ 131 h 696"/>
                      <a:gd name="T78" fmla="*/ 258 w 538"/>
                      <a:gd name="T79" fmla="*/ 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8" h="696">
                        <a:moveTo>
                          <a:pt x="244" y="553"/>
                        </a:moveTo>
                        <a:cubicBezTo>
                          <a:pt x="229" y="553"/>
                          <a:pt x="213" y="551"/>
                          <a:pt x="196" y="548"/>
                        </a:cubicBezTo>
                        <a:cubicBezTo>
                          <a:pt x="180" y="545"/>
                          <a:pt x="164" y="540"/>
                          <a:pt x="149" y="534"/>
                        </a:cubicBezTo>
                        <a:cubicBezTo>
                          <a:pt x="134" y="528"/>
                          <a:pt x="119" y="520"/>
                          <a:pt x="105" y="510"/>
                        </a:cubicBezTo>
                        <a:cubicBezTo>
                          <a:pt x="91" y="501"/>
                          <a:pt x="79" y="490"/>
                          <a:pt x="67" y="478"/>
                        </a:cubicBezTo>
                        <a:cubicBezTo>
                          <a:pt x="22" y="428"/>
                          <a:pt x="0" y="362"/>
                          <a:pt x="0" y="282"/>
                        </a:cubicBezTo>
                        <a:cubicBezTo>
                          <a:pt x="0" y="196"/>
                          <a:pt x="23" y="128"/>
                          <a:pt x="70" y="77"/>
                        </a:cubicBezTo>
                        <a:cubicBezTo>
                          <a:pt x="118" y="26"/>
                          <a:pt x="183" y="0"/>
                          <a:pt x="265" y="0"/>
                        </a:cubicBezTo>
                        <a:cubicBezTo>
                          <a:pt x="339" y="0"/>
                          <a:pt x="398" y="25"/>
                          <a:pt x="444" y="75"/>
                        </a:cubicBezTo>
                        <a:cubicBezTo>
                          <a:pt x="490" y="124"/>
                          <a:pt x="513" y="189"/>
                          <a:pt x="513" y="269"/>
                        </a:cubicBezTo>
                        <a:cubicBezTo>
                          <a:pt x="513" y="303"/>
                          <a:pt x="510" y="334"/>
                          <a:pt x="502" y="364"/>
                        </a:cubicBezTo>
                        <a:cubicBezTo>
                          <a:pt x="495" y="393"/>
                          <a:pt x="484" y="420"/>
                          <a:pt x="470" y="444"/>
                        </a:cubicBezTo>
                        <a:cubicBezTo>
                          <a:pt x="455" y="467"/>
                          <a:pt x="437" y="488"/>
                          <a:pt x="415" y="504"/>
                        </a:cubicBezTo>
                        <a:cubicBezTo>
                          <a:pt x="393" y="521"/>
                          <a:pt x="367" y="533"/>
                          <a:pt x="337" y="540"/>
                        </a:cubicBezTo>
                        <a:cubicBezTo>
                          <a:pt x="350" y="552"/>
                          <a:pt x="362" y="564"/>
                          <a:pt x="374" y="573"/>
                        </a:cubicBezTo>
                        <a:cubicBezTo>
                          <a:pt x="385" y="583"/>
                          <a:pt x="397" y="591"/>
                          <a:pt x="408" y="598"/>
                        </a:cubicBezTo>
                        <a:cubicBezTo>
                          <a:pt x="420" y="604"/>
                          <a:pt x="431" y="609"/>
                          <a:pt x="444" y="613"/>
                        </a:cubicBezTo>
                        <a:cubicBezTo>
                          <a:pt x="456" y="616"/>
                          <a:pt x="470" y="618"/>
                          <a:pt x="485" y="618"/>
                        </a:cubicBezTo>
                        <a:cubicBezTo>
                          <a:pt x="489" y="618"/>
                          <a:pt x="493" y="618"/>
                          <a:pt x="498" y="617"/>
                        </a:cubicBezTo>
                        <a:cubicBezTo>
                          <a:pt x="503" y="617"/>
                          <a:pt x="507" y="616"/>
                          <a:pt x="512" y="615"/>
                        </a:cubicBezTo>
                        <a:cubicBezTo>
                          <a:pt x="517" y="615"/>
                          <a:pt x="521" y="614"/>
                          <a:pt x="526" y="613"/>
                        </a:cubicBezTo>
                        <a:cubicBezTo>
                          <a:pt x="530" y="611"/>
                          <a:pt x="534" y="610"/>
                          <a:pt x="538" y="609"/>
                        </a:cubicBezTo>
                        <a:cubicBezTo>
                          <a:pt x="538" y="688"/>
                          <a:pt x="538" y="688"/>
                          <a:pt x="538" y="688"/>
                        </a:cubicBezTo>
                        <a:cubicBezTo>
                          <a:pt x="534" y="689"/>
                          <a:pt x="529" y="690"/>
                          <a:pt x="523" y="691"/>
                        </a:cubicBezTo>
                        <a:cubicBezTo>
                          <a:pt x="518" y="692"/>
                          <a:pt x="512" y="693"/>
                          <a:pt x="507" y="694"/>
                        </a:cubicBezTo>
                        <a:cubicBezTo>
                          <a:pt x="501" y="695"/>
                          <a:pt x="496" y="695"/>
                          <a:pt x="491" y="696"/>
                        </a:cubicBezTo>
                        <a:cubicBezTo>
                          <a:pt x="485" y="696"/>
                          <a:pt x="480" y="696"/>
                          <a:pt x="476" y="696"/>
                        </a:cubicBezTo>
                        <a:cubicBezTo>
                          <a:pt x="450" y="696"/>
                          <a:pt x="427" y="692"/>
                          <a:pt x="406" y="685"/>
                        </a:cubicBezTo>
                        <a:cubicBezTo>
                          <a:pt x="386" y="678"/>
                          <a:pt x="366" y="667"/>
                          <a:pt x="349" y="654"/>
                        </a:cubicBezTo>
                        <a:cubicBezTo>
                          <a:pt x="331" y="641"/>
                          <a:pt x="313" y="626"/>
                          <a:pt x="297" y="609"/>
                        </a:cubicBezTo>
                        <a:cubicBezTo>
                          <a:pt x="280" y="591"/>
                          <a:pt x="263" y="573"/>
                          <a:pt x="244" y="553"/>
                        </a:cubicBezTo>
                        <a:close/>
                        <a:moveTo>
                          <a:pt x="258" y="79"/>
                        </a:moveTo>
                        <a:cubicBezTo>
                          <a:pt x="209" y="79"/>
                          <a:pt x="169" y="97"/>
                          <a:pt x="139" y="134"/>
                        </a:cubicBezTo>
                        <a:cubicBezTo>
                          <a:pt x="108" y="170"/>
                          <a:pt x="93" y="218"/>
                          <a:pt x="93" y="278"/>
                        </a:cubicBezTo>
                        <a:cubicBezTo>
                          <a:pt x="93" y="337"/>
                          <a:pt x="108" y="385"/>
                          <a:pt x="137" y="422"/>
                        </a:cubicBezTo>
                        <a:cubicBezTo>
                          <a:pt x="167" y="458"/>
                          <a:pt x="206" y="476"/>
                          <a:pt x="254" y="476"/>
                        </a:cubicBezTo>
                        <a:cubicBezTo>
                          <a:pt x="306" y="476"/>
                          <a:pt x="346" y="458"/>
                          <a:pt x="376" y="424"/>
                        </a:cubicBezTo>
                        <a:cubicBezTo>
                          <a:pt x="405" y="389"/>
                          <a:pt x="420" y="341"/>
                          <a:pt x="420" y="279"/>
                        </a:cubicBezTo>
                        <a:cubicBezTo>
                          <a:pt x="420" y="215"/>
                          <a:pt x="406" y="166"/>
                          <a:pt x="377" y="131"/>
                        </a:cubicBezTo>
                        <a:cubicBezTo>
                          <a:pt x="348" y="96"/>
                          <a:pt x="309" y="79"/>
                          <a:pt x="25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128" name="Freeform 41"/>
                  <p:cNvSpPr>
                    <a:spLocks/>
                  </p:cNvSpPr>
                  <p:nvPr/>
                </p:nvSpPr>
                <p:spPr bwMode="auto">
                  <a:xfrm>
                    <a:off x="9610532" y="3769500"/>
                    <a:ext cx="35231" cy="63860"/>
                  </a:xfrm>
                  <a:custGeom>
                    <a:avLst/>
                    <a:gdLst>
                      <a:gd name="T0" fmla="*/ 699 w 699"/>
                      <a:gd name="T1" fmla="*/ 1267 h 1267"/>
                      <a:gd name="T2" fmla="*/ 0 w 699"/>
                      <a:gd name="T3" fmla="*/ 1267 h 1267"/>
                      <a:gd name="T4" fmla="*/ 0 w 699"/>
                      <a:gd name="T5" fmla="*/ 0 h 1267"/>
                      <a:gd name="T6" fmla="*/ 208 w 699"/>
                      <a:gd name="T7" fmla="*/ 0 h 1267"/>
                      <a:gd name="T8" fmla="*/ 208 w 699"/>
                      <a:gd name="T9" fmla="*/ 1089 h 1267"/>
                      <a:gd name="T10" fmla="*/ 699 w 699"/>
                      <a:gd name="T11" fmla="*/ 1089 h 1267"/>
                      <a:gd name="T12" fmla="*/ 699 w 699"/>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699" h="1267">
                        <a:moveTo>
                          <a:pt x="699" y="1267"/>
                        </a:moveTo>
                        <a:lnTo>
                          <a:pt x="0" y="1267"/>
                        </a:lnTo>
                        <a:lnTo>
                          <a:pt x="0" y="0"/>
                        </a:lnTo>
                        <a:lnTo>
                          <a:pt x="208" y="0"/>
                        </a:lnTo>
                        <a:lnTo>
                          <a:pt x="208" y="1089"/>
                        </a:lnTo>
                        <a:lnTo>
                          <a:pt x="699" y="1089"/>
                        </a:lnTo>
                        <a:lnTo>
                          <a:pt x="699"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grpSp>
          </p:grpSp>
        </p:grpSp>
      </p:grpSp>
      <p:grpSp>
        <p:nvGrpSpPr>
          <p:cNvPr id="12" name="Group 11"/>
          <p:cNvGrpSpPr/>
          <p:nvPr/>
        </p:nvGrpSpPr>
        <p:grpSpPr>
          <a:xfrm>
            <a:off x="706831" y="3497864"/>
            <a:ext cx="280808" cy="340334"/>
            <a:chOff x="758825" y="3948733"/>
            <a:chExt cx="208277" cy="252427"/>
          </a:xfrm>
          <a:solidFill>
            <a:schemeClr val="accent1"/>
          </a:solidFill>
        </p:grpSpPr>
        <p:sp>
          <p:nvSpPr>
            <p:cNvPr id="142" name="Freeform: Shape 141"/>
            <p:cNvSpPr/>
            <p:nvPr/>
          </p:nvSpPr>
          <p:spPr>
            <a:xfrm flipH="1">
              <a:off x="758825" y="3948733"/>
              <a:ext cx="152350" cy="222746"/>
            </a:xfrm>
            <a:custGeom>
              <a:avLst/>
              <a:gdLst>
                <a:gd name="connsiteX0" fmla="*/ 430288 w 430288"/>
                <a:gd name="connsiteY0" fmla="*/ 91941 h 629110"/>
                <a:gd name="connsiteX1" fmla="*/ 430288 w 430288"/>
                <a:gd name="connsiteY1" fmla="*/ 91941 h 629110"/>
                <a:gd name="connsiteX2" fmla="*/ 430288 w 430288"/>
                <a:gd name="connsiteY2" fmla="*/ 91941 h 629110"/>
                <a:gd name="connsiteX3" fmla="*/ 418649 w 430288"/>
                <a:gd name="connsiteY3" fmla="*/ 102136 h 629110"/>
                <a:gd name="connsiteX4" fmla="*/ 280821 w 430288"/>
                <a:gd name="connsiteY4" fmla="*/ 136114 h 629110"/>
                <a:gd name="connsiteX5" fmla="*/ 215144 w 430288"/>
                <a:gd name="connsiteY5" fmla="*/ 138814 h 629110"/>
                <a:gd name="connsiteX6" fmla="*/ 149468 w 430288"/>
                <a:gd name="connsiteY6" fmla="*/ 136114 h 629110"/>
                <a:gd name="connsiteX7" fmla="*/ 66643 w 430288"/>
                <a:gd name="connsiteY7" fmla="*/ 123213 h 629110"/>
                <a:gd name="connsiteX8" fmla="*/ 51750 w 430288"/>
                <a:gd name="connsiteY8" fmla="*/ 119115 h 629110"/>
                <a:gd name="connsiteX9" fmla="*/ 49888 w 430288"/>
                <a:gd name="connsiteY9" fmla="*/ 118603 h 629110"/>
                <a:gd name="connsiteX10" fmla="*/ 11640 w 430288"/>
                <a:gd name="connsiteY10" fmla="*/ 102136 h 629110"/>
                <a:gd name="connsiteX11" fmla="*/ 7823 w 430288"/>
                <a:gd name="connsiteY11" fmla="*/ 98793 h 629110"/>
                <a:gd name="connsiteX12" fmla="*/ 1 w 430288"/>
                <a:gd name="connsiteY12" fmla="*/ 91941 h 629110"/>
                <a:gd name="connsiteX13" fmla="*/ 1 w 430288"/>
                <a:gd name="connsiteY13" fmla="*/ 91941 h 629110"/>
                <a:gd name="connsiteX14" fmla="*/ 0 w 430288"/>
                <a:gd name="connsiteY14" fmla="*/ 91941 h 629110"/>
                <a:gd name="connsiteX15" fmla="*/ 0 w 430288"/>
                <a:gd name="connsiteY15" fmla="*/ 137967 h 629110"/>
                <a:gd name="connsiteX16" fmla="*/ 1 w 430288"/>
                <a:gd name="connsiteY16" fmla="*/ 137967 h 629110"/>
                <a:gd name="connsiteX17" fmla="*/ 1 w 430288"/>
                <a:gd name="connsiteY17" fmla="*/ 172941 h 629110"/>
                <a:gd name="connsiteX18" fmla="*/ 47764 w 430288"/>
                <a:gd name="connsiteY18" fmla="*/ 170903 h 629110"/>
                <a:gd name="connsiteX19" fmla="*/ 224906 w 430288"/>
                <a:gd name="connsiteY19" fmla="*/ 243681 h 629110"/>
                <a:gd name="connsiteX20" fmla="*/ 224906 w 430288"/>
                <a:gd name="connsiteY20" fmla="*/ 629110 h 629110"/>
                <a:gd name="connsiteX21" fmla="*/ 298881 w 430288"/>
                <a:gd name="connsiteY21" fmla="*/ 625425 h 629110"/>
                <a:gd name="connsiteX22" fmla="*/ 430288 w 430288"/>
                <a:gd name="connsiteY22" fmla="*/ 576499 h 629110"/>
                <a:gd name="connsiteX23" fmla="*/ 430288 w 430288"/>
                <a:gd name="connsiteY23" fmla="*/ 487239 h 629110"/>
                <a:gd name="connsiteX24" fmla="*/ 430288 w 430288"/>
                <a:gd name="connsiteY24" fmla="*/ 487239 h 629110"/>
                <a:gd name="connsiteX25" fmla="*/ 430288 w 430288"/>
                <a:gd name="connsiteY25" fmla="*/ 445240 h 629110"/>
                <a:gd name="connsiteX26" fmla="*/ 430288 w 430288"/>
                <a:gd name="connsiteY26" fmla="*/ 415183 h 629110"/>
                <a:gd name="connsiteX27" fmla="*/ 430288 w 430288"/>
                <a:gd name="connsiteY27" fmla="*/ 415183 h 629110"/>
                <a:gd name="connsiteX28" fmla="*/ 430288 w 430288"/>
                <a:gd name="connsiteY28" fmla="*/ 412152 h 629110"/>
                <a:gd name="connsiteX29" fmla="*/ 430288 w 430288"/>
                <a:gd name="connsiteY29" fmla="*/ 412153 h 629110"/>
                <a:gd name="connsiteX30" fmla="*/ 430288 w 430288"/>
                <a:gd name="connsiteY30" fmla="*/ 382626 h 629110"/>
                <a:gd name="connsiteX31" fmla="*/ 430288 w 430288"/>
                <a:gd name="connsiteY31" fmla="*/ 334182 h 629110"/>
                <a:gd name="connsiteX32" fmla="*/ 430288 w 430288"/>
                <a:gd name="connsiteY32" fmla="*/ 334182 h 629110"/>
                <a:gd name="connsiteX33" fmla="*/ 430288 w 430288"/>
                <a:gd name="connsiteY33" fmla="*/ 285813 h 629110"/>
                <a:gd name="connsiteX34" fmla="*/ 430288 w 430288"/>
                <a:gd name="connsiteY34" fmla="*/ 251367 h 629110"/>
                <a:gd name="connsiteX35" fmla="*/ 430288 w 430288"/>
                <a:gd name="connsiteY35" fmla="*/ 137967 h 629110"/>
                <a:gd name="connsiteX36" fmla="*/ 430288 w 430288"/>
                <a:gd name="connsiteY36" fmla="*/ 137967 h 629110"/>
                <a:gd name="connsiteX37" fmla="*/ 430288 w 430288"/>
                <a:gd name="connsiteY37" fmla="*/ 91941 h 629110"/>
                <a:gd name="connsiteX38" fmla="*/ 215145 w 430288"/>
                <a:gd name="connsiteY38" fmla="*/ 0 h 629110"/>
                <a:gd name="connsiteX39" fmla="*/ 215144 w 430288"/>
                <a:gd name="connsiteY39" fmla="*/ 0 h 629110"/>
                <a:gd name="connsiteX40" fmla="*/ 0 w 430288"/>
                <a:gd name="connsiteY40" fmla="*/ 60054 h 629110"/>
                <a:gd name="connsiteX41" fmla="*/ 215144 w 430288"/>
                <a:gd name="connsiteY41" fmla="*/ 120108 h 629110"/>
                <a:gd name="connsiteX42" fmla="*/ 215145 w 430288"/>
                <a:gd name="connsiteY42" fmla="*/ 120108 h 629110"/>
                <a:gd name="connsiteX43" fmla="*/ 430288 w 430288"/>
                <a:gd name="connsiteY43" fmla="*/ 60054 h 629110"/>
                <a:gd name="connsiteX44" fmla="*/ 215145 w 430288"/>
                <a:gd name="connsiteY44" fmla="*/ 0 h 62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0288" h="629110">
                  <a:moveTo>
                    <a:pt x="430288" y="91941"/>
                  </a:moveTo>
                  <a:lnTo>
                    <a:pt x="430288" y="91941"/>
                  </a:lnTo>
                  <a:lnTo>
                    <a:pt x="430288" y="91941"/>
                  </a:lnTo>
                  <a:lnTo>
                    <a:pt x="418649" y="102136"/>
                  </a:lnTo>
                  <a:cubicBezTo>
                    <a:pt x="393502" y="118301"/>
                    <a:pt x="343064" y="130850"/>
                    <a:pt x="280821" y="136114"/>
                  </a:cubicBezTo>
                  <a:lnTo>
                    <a:pt x="215144" y="138814"/>
                  </a:lnTo>
                  <a:lnTo>
                    <a:pt x="149468" y="136114"/>
                  </a:lnTo>
                  <a:cubicBezTo>
                    <a:pt x="118346" y="133482"/>
                    <a:pt x="90176" y="129029"/>
                    <a:pt x="66643" y="123213"/>
                  </a:cubicBezTo>
                  <a:lnTo>
                    <a:pt x="51750" y="119115"/>
                  </a:lnTo>
                  <a:lnTo>
                    <a:pt x="49888" y="118603"/>
                  </a:lnTo>
                  <a:cubicBezTo>
                    <a:pt x="34056" y="113751"/>
                    <a:pt x="21070" y="108198"/>
                    <a:pt x="11640" y="102136"/>
                  </a:cubicBezTo>
                  <a:lnTo>
                    <a:pt x="7823" y="98793"/>
                  </a:lnTo>
                  <a:lnTo>
                    <a:pt x="1" y="91941"/>
                  </a:lnTo>
                  <a:lnTo>
                    <a:pt x="1" y="91941"/>
                  </a:lnTo>
                  <a:lnTo>
                    <a:pt x="0" y="91941"/>
                  </a:lnTo>
                  <a:lnTo>
                    <a:pt x="0" y="137967"/>
                  </a:lnTo>
                  <a:lnTo>
                    <a:pt x="1" y="137967"/>
                  </a:lnTo>
                  <a:lnTo>
                    <a:pt x="1" y="172941"/>
                  </a:lnTo>
                  <a:lnTo>
                    <a:pt x="47764" y="170903"/>
                  </a:lnTo>
                  <a:cubicBezTo>
                    <a:pt x="136948" y="172392"/>
                    <a:pt x="223120" y="191294"/>
                    <a:pt x="224906" y="243681"/>
                  </a:cubicBezTo>
                  <a:lnTo>
                    <a:pt x="224906" y="629110"/>
                  </a:lnTo>
                  <a:lnTo>
                    <a:pt x="298881" y="625425"/>
                  </a:lnTo>
                  <a:cubicBezTo>
                    <a:pt x="376096" y="617367"/>
                    <a:pt x="430288" y="598500"/>
                    <a:pt x="430288" y="576499"/>
                  </a:cubicBezTo>
                  <a:lnTo>
                    <a:pt x="430288" y="487239"/>
                  </a:lnTo>
                  <a:lnTo>
                    <a:pt x="430288" y="487239"/>
                  </a:lnTo>
                  <a:lnTo>
                    <a:pt x="430288" y="445240"/>
                  </a:lnTo>
                  <a:lnTo>
                    <a:pt x="430288" y="415183"/>
                  </a:lnTo>
                  <a:lnTo>
                    <a:pt x="430288" y="415183"/>
                  </a:lnTo>
                  <a:lnTo>
                    <a:pt x="430288" y="412152"/>
                  </a:lnTo>
                  <a:lnTo>
                    <a:pt x="430288" y="412153"/>
                  </a:lnTo>
                  <a:lnTo>
                    <a:pt x="430288" y="382626"/>
                  </a:lnTo>
                  <a:lnTo>
                    <a:pt x="430288" y="334182"/>
                  </a:lnTo>
                  <a:lnTo>
                    <a:pt x="430288" y="334182"/>
                  </a:lnTo>
                  <a:lnTo>
                    <a:pt x="430288" y="285813"/>
                  </a:lnTo>
                  <a:lnTo>
                    <a:pt x="430288" y="251367"/>
                  </a:lnTo>
                  <a:lnTo>
                    <a:pt x="430288" y="137967"/>
                  </a:lnTo>
                  <a:lnTo>
                    <a:pt x="430288" y="137967"/>
                  </a:lnTo>
                  <a:lnTo>
                    <a:pt x="430288" y="91941"/>
                  </a:lnTo>
                  <a:close/>
                  <a:moveTo>
                    <a:pt x="215145" y="0"/>
                  </a:moveTo>
                  <a:lnTo>
                    <a:pt x="215144" y="0"/>
                  </a:lnTo>
                  <a:cubicBezTo>
                    <a:pt x="96323" y="0"/>
                    <a:pt x="0" y="26887"/>
                    <a:pt x="0" y="60054"/>
                  </a:cubicBezTo>
                  <a:cubicBezTo>
                    <a:pt x="0" y="93221"/>
                    <a:pt x="96323" y="120108"/>
                    <a:pt x="215144" y="120108"/>
                  </a:cubicBezTo>
                  <a:lnTo>
                    <a:pt x="215145" y="120108"/>
                  </a:lnTo>
                  <a:cubicBezTo>
                    <a:pt x="333965" y="120108"/>
                    <a:pt x="430288" y="93221"/>
                    <a:pt x="430288" y="60054"/>
                  </a:cubicBezTo>
                  <a:cubicBezTo>
                    <a:pt x="430288" y="26887"/>
                    <a:pt x="333965" y="0"/>
                    <a:pt x="2151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sp>
          <p:nvSpPr>
            <p:cNvPr id="143" name="Freeform: Shape 142"/>
            <p:cNvSpPr/>
            <p:nvPr/>
          </p:nvSpPr>
          <p:spPr>
            <a:xfrm flipH="1">
              <a:off x="839876" y="4015004"/>
              <a:ext cx="127226" cy="186156"/>
            </a:xfrm>
            <a:custGeom>
              <a:avLst/>
              <a:gdLst>
                <a:gd name="connsiteX0" fmla="*/ 50426 w 127226"/>
                <a:gd name="connsiteY0" fmla="*/ 50489 h 186156"/>
                <a:gd name="connsiteX1" fmla="*/ 92841 w 127226"/>
                <a:gd name="connsiteY1" fmla="*/ 113567 h 186156"/>
                <a:gd name="connsiteX2" fmla="*/ 65924 w 127226"/>
                <a:gd name="connsiteY2" fmla="*/ 113839 h 186156"/>
                <a:gd name="connsiteX3" fmla="*/ 77615 w 127226"/>
                <a:gd name="connsiteY3" fmla="*/ 168488 h 186156"/>
                <a:gd name="connsiteX4" fmla="*/ 34385 w 127226"/>
                <a:gd name="connsiteY4" fmla="*/ 97526 h 186156"/>
                <a:gd name="connsiteX5" fmla="*/ 60758 w 127226"/>
                <a:gd name="connsiteY5" fmla="*/ 97526 h 186156"/>
                <a:gd name="connsiteX6" fmla="*/ 127226 w 127226"/>
                <a:gd name="connsiteY6" fmla="*/ 27185 h 186156"/>
                <a:gd name="connsiteX7" fmla="*/ 127226 w 127226"/>
                <a:gd name="connsiteY7" fmla="*/ 27185 h 186156"/>
                <a:gd name="connsiteX8" fmla="*/ 127226 w 127226"/>
                <a:gd name="connsiteY8" fmla="*/ 27185 h 186156"/>
                <a:gd name="connsiteX9" fmla="*/ 123785 w 127226"/>
                <a:gd name="connsiteY9" fmla="*/ 30199 h 186156"/>
                <a:gd name="connsiteX10" fmla="*/ 83032 w 127226"/>
                <a:gd name="connsiteY10" fmla="*/ 40246 h 186156"/>
                <a:gd name="connsiteX11" fmla="*/ 63613 w 127226"/>
                <a:gd name="connsiteY11" fmla="*/ 41044 h 186156"/>
                <a:gd name="connsiteX12" fmla="*/ 44194 w 127226"/>
                <a:gd name="connsiteY12" fmla="*/ 40246 h 186156"/>
                <a:gd name="connsiteX13" fmla="*/ 19705 w 127226"/>
                <a:gd name="connsiteY13" fmla="*/ 36431 h 186156"/>
                <a:gd name="connsiteX14" fmla="*/ 15301 w 127226"/>
                <a:gd name="connsiteY14" fmla="*/ 35219 h 186156"/>
                <a:gd name="connsiteX15" fmla="*/ 14751 w 127226"/>
                <a:gd name="connsiteY15" fmla="*/ 35068 h 186156"/>
                <a:gd name="connsiteX16" fmla="*/ 3442 w 127226"/>
                <a:gd name="connsiteY16" fmla="*/ 30199 h 186156"/>
                <a:gd name="connsiteX17" fmla="*/ 2313 w 127226"/>
                <a:gd name="connsiteY17" fmla="*/ 29211 h 186156"/>
                <a:gd name="connsiteX18" fmla="*/ 0 w 127226"/>
                <a:gd name="connsiteY18" fmla="*/ 27185 h 186156"/>
                <a:gd name="connsiteX19" fmla="*/ 0 w 127226"/>
                <a:gd name="connsiteY19" fmla="*/ 27185 h 186156"/>
                <a:gd name="connsiteX20" fmla="*/ 0 w 127226"/>
                <a:gd name="connsiteY20" fmla="*/ 27185 h 186156"/>
                <a:gd name="connsiteX21" fmla="*/ 0 w 127226"/>
                <a:gd name="connsiteY21" fmla="*/ 40794 h 186156"/>
                <a:gd name="connsiteX22" fmla="*/ 0 w 127226"/>
                <a:gd name="connsiteY22" fmla="*/ 40794 h 186156"/>
                <a:gd name="connsiteX23" fmla="*/ 0 w 127226"/>
                <a:gd name="connsiteY23" fmla="*/ 74323 h 186156"/>
                <a:gd name="connsiteX24" fmla="*/ 0 w 127226"/>
                <a:gd name="connsiteY24" fmla="*/ 84508 h 186156"/>
                <a:gd name="connsiteX25" fmla="*/ 0 w 127226"/>
                <a:gd name="connsiteY25" fmla="*/ 98809 h 186156"/>
                <a:gd name="connsiteX26" fmla="*/ 0 w 127226"/>
                <a:gd name="connsiteY26" fmla="*/ 98809 h 186156"/>
                <a:gd name="connsiteX27" fmla="*/ 0 w 127226"/>
                <a:gd name="connsiteY27" fmla="*/ 113133 h 186156"/>
                <a:gd name="connsiteX28" fmla="*/ 0 w 127226"/>
                <a:gd name="connsiteY28" fmla="*/ 121864 h 186156"/>
                <a:gd name="connsiteX29" fmla="*/ 0 w 127226"/>
                <a:gd name="connsiteY29" fmla="*/ 121863 h 186156"/>
                <a:gd name="connsiteX30" fmla="*/ 0 w 127226"/>
                <a:gd name="connsiteY30" fmla="*/ 122760 h 186156"/>
                <a:gd name="connsiteX31" fmla="*/ 0 w 127226"/>
                <a:gd name="connsiteY31" fmla="*/ 122760 h 186156"/>
                <a:gd name="connsiteX32" fmla="*/ 0 w 127226"/>
                <a:gd name="connsiteY32" fmla="*/ 131646 h 186156"/>
                <a:gd name="connsiteX33" fmla="*/ 0 w 127226"/>
                <a:gd name="connsiteY33" fmla="*/ 144065 h 186156"/>
                <a:gd name="connsiteX34" fmla="*/ 0 w 127226"/>
                <a:gd name="connsiteY34" fmla="*/ 144065 h 186156"/>
                <a:gd name="connsiteX35" fmla="*/ 0 w 127226"/>
                <a:gd name="connsiteY35" fmla="*/ 170457 h 186156"/>
                <a:gd name="connsiteX36" fmla="*/ 63613 w 127226"/>
                <a:gd name="connsiteY36" fmla="*/ 186156 h 186156"/>
                <a:gd name="connsiteX37" fmla="*/ 63613 w 127226"/>
                <a:gd name="connsiteY37" fmla="*/ 186156 h 186156"/>
                <a:gd name="connsiteX38" fmla="*/ 127226 w 127226"/>
                <a:gd name="connsiteY38" fmla="*/ 170457 h 186156"/>
                <a:gd name="connsiteX39" fmla="*/ 127226 w 127226"/>
                <a:gd name="connsiteY39" fmla="*/ 144065 h 186156"/>
                <a:gd name="connsiteX40" fmla="*/ 127226 w 127226"/>
                <a:gd name="connsiteY40" fmla="*/ 144065 h 186156"/>
                <a:gd name="connsiteX41" fmla="*/ 127226 w 127226"/>
                <a:gd name="connsiteY41" fmla="*/ 131646 h 186156"/>
                <a:gd name="connsiteX42" fmla="*/ 127226 w 127226"/>
                <a:gd name="connsiteY42" fmla="*/ 122760 h 186156"/>
                <a:gd name="connsiteX43" fmla="*/ 127226 w 127226"/>
                <a:gd name="connsiteY43" fmla="*/ 122760 h 186156"/>
                <a:gd name="connsiteX44" fmla="*/ 127226 w 127226"/>
                <a:gd name="connsiteY44" fmla="*/ 121863 h 186156"/>
                <a:gd name="connsiteX45" fmla="*/ 127226 w 127226"/>
                <a:gd name="connsiteY45" fmla="*/ 121864 h 186156"/>
                <a:gd name="connsiteX46" fmla="*/ 127226 w 127226"/>
                <a:gd name="connsiteY46" fmla="*/ 113133 h 186156"/>
                <a:gd name="connsiteX47" fmla="*/ 127226 w 127226"/>
                <a:gd name="connsiteY47" fmla="*/ 98809 h 186156"/>
                <a:gd name="connsiteX48" fmla="*/ 127226 w 127226"/>
                <a:gd name="connsiteY48" fmla="*/ 98809 h 186156"/>
                <a:gd name="connsiteX49" fmla="*/ 127226 w 127226"/>
                <a:gd name="connsiteY49" fmla="*/ 84508 h 186156"/>
                <a:gd name="connsiteX50" fmla="*/ 127226 w 127226"/>
                <a:gd name="connsiteY50" fmla="*/ 74323 h 186156"/>
                <a:gd name="connsiteX51" fmla="*/ 127226 w 127226"/>
                <a:gd name="connsiteY51" fmla="*/ 40794 h 186156"/>
                <a:gd name="connsiteX52" fmla="*/ 127226 w 127226"/>
                <a:gd name="connsiteY52" fmla="*/ 40794 h 186156"/>
                <a:gd name="connsiteX53" fmla="*/ 63613 w 127226"/>
                <a:gd name="connsiteY53" fmla="*/ 0 h 186156"/>
                <a:gd name="connsiteX54" fmla="*/ 63613 w 127226"/>
                <a:gd name="connsiteY54" fmla="*/ 0 h 186156"/>
                <a:gd name="connsiteX55" fmla="*/ 0 w 127226"/>
                <a:gd name="connsiteY55" fmla="*/ 17757 h 186156"/>
                <a:gd name="connsiteX56" fmla="*/ 63613 w 127226"/>
                <a:gd name="connsiteY56" fmla="*/ 35513 h 186156"/>
                <a:gd name="connsiteX57" fmla="*/ 63613 w 127226"/>
                <a:gd name="connsiteY57" fmla="*/ 35513 h 186156"/>
                <a:gd name="connsiteX58" fmla="*/ 127226 w 127226"/>
                <a:gd name="connsiteY58" fmla="*/ 17757 h 186156"/>
                <a:gd name="connsiteX59" fmla="*/ 63613 w 127226"/>
                <a:gd name="connsiteY59" fmla="*/ 0 h 18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7226" h="186156">
                  <a:moveTo>
                    <a:pt x="50426" y="50489"/>
                  </a:moveTo>
                  <a:lnTo>
                    <a:pt x="92841" y="113567"/>
                  </a:lnTo>
                  <a:lnTo>
                    <a:pt x="65924" y="113839"/>
                  </a:lnTo>
                  <a:lnTo>
                    <a:pt x="77615" y="168488"/>
                  </a:lnTo>
                  <a:lnTo>
                    <a:pt x="34385" y="97526"/>
                  </a:lnTo>
                  <a:lnTo>
                    <a:pt x="60758" y="97526"/>
                  </a:lnTo>
                  <a:close/>
                  <a:moveTo>
                    <a:pt x="127226" y="27185"/>
                  </a:moveTo>
                  <a:lnTo>
                    <a:pt x="127226" y="27185"/>
                  </a:lnTo>
                  <a:lnTo>
                    <a:pt x="127226" y="27185"/>
                  </a:lnTo>
                  <a:lnTo>
                    <a:pt x="123785" y="30199"/>
                  </a:lnTo>
                  <a:cubicBezTo>
                    <a:pt x="116349" y="34979"/>
                    <a:pt x="101436" y="38689"/>
                    <a:pt x="83032" y="40246"/>
                  </a:cubicBezTo>
                  <a:lnTo>
                    <a:pt x="63613" y="41044"/>
                  </a:lnTo>
                  <a:lnTo>
                    <a:pt x="44194" y="40246"/>
                  </a:lnTo>
                  <a:cubicBezTo>
                    <a:pt x="34992" y="39467"/>
                    <a:pt x="26663" y="38151"/>
                    <a:pt x="19705" y="36431"/>
                  </a:cubicBezTo>
                  <a:lnTo>
                    <a:pt x="15301" y="35219"/>
                  </a:lnTo>
                  <a:lnTo>
                    <a:pt x="14751" y="35068"/>
                  </a:lnTo>
                  <a:cubicBezTo>
                    <a:pt x="10070" y="33634"/>
                    <a:pt x="6230" y="31991"/>
                    <a:pt x="3442" y="30199"/>
                  </a:cubicBezTo>
                  <a:lnTo>
                    <a:pt x="2313" y="29211"/>
                  </a:lnTo>
                  <a:lnTo>
                    <a:pt x="0" y="27185"/>
                  </a:lnTo>
                  <a:lnTo>
                    <a:pt x="0" y="27185"/>
                  </a:lnTo>
                  <a:lnTo>
                    <a:pt x="0" y="27185"/>
                  </a:lnTo>
                  <a:lnTo>
                    <a:pt x="0" y="40794"/>
                  </a:lnTo>
                  <a:lnTo>
                    <a:pt x="0" y="40794"/>
                  </a:lnTo>
                  <a:lnTo>
                    <a:pt x="0" y="74323"/>
                  </a:lnTo>
                  <a:lnTo>
                    <a:pt x="0" y="84508"/>
                  </a:lnTo>
                  <a:lnTo>
                    <a:pt x="0" y="98809"/>
                  </a:lnTo>
                  <a:lnTo>
                    <a:pt x="0" y="98809"/>
                  </a:lnTo>
                  <a:lnTo>
                    <a:pt x="0" y="113133"/>
                  </a:lnTo>
                  <a:lnTo>
                    <a:pt x="0" y="121864"/>
                  </a:lnTo>
                  <a:lnTo>
                    <a:pt x="0" y="121863"/>
                  </a:lnTo>
                  <a:lnTo>
                    <a:pt x="0" y="122760"/>
                  </a:lnTo>
                  <a:lnTo>
                    <a:pt x="0" y="122760"/>
                  </a:lnTo>
                  <a:lnTo>
                    <a:pt x="0" y="131646"/>
                  </a:lnTo>
                  <a:lnTo>
                    <a:pt x="0" y="144065"/>
                  </a:lnTo>
                  <a:lnTo>
                    <a:pt x="0" y="144065"/>
                  </a:lnTo>
                  <a:lnTo>
                    <a:pt x="0" y="170457"/>
                  </a:lnTo>
                  <a:cubicBezTo>
                    <a:pt x="0" y="179130"/>
                    <a:pt x="28486" y="186156"/>
                    <a:pt x="63613" y="186156"/>
                  </a:cubicBezTo>
                  <a:lnTo>
                    <a:pt x="63613" y="186156"/>
                  </a:lnTo>
                  <a:cubicBezTo>
                    <a:pt x="98740" y="186156"/>
                    <a:pt x="127226" y="179130"/>
                    <a:pt x="127226" y="170457"/>
                  </a:cubicBezTo>
                  <a:lnTo>
                    <a:pt x="127226" y="144065"/>
                  </a:lnTo>
                  <a:lnTo>
                    <a:pt x="127226" y="144065"/>
                  </a:lnTo>
                  <a:lnTo>
                    <a:pt x="127226" y="131646"/>
                  </a:lnTo>
                  <a:lnTo>
                    <a:pt x="127226" y="122760"/>
                  </a:lnTo>
                  <a:lnTo>
                    <a:pt x="127226" y="122760"/>
                  </a:lnTo>
                  <a:lnTo>
                    <a:pt x="127226" y="121863"/>
                  </a:lnTo>
                  <a:lnTo>
                    <a:pt x="127226" y="121864"/>
                  </a:lnTo>
                  <a:lnTo>
                    <a:pt x="127226" y="113133"/>
                  </a:lnTo>
                  <a:lnTo>
                    <a:pt x="127226" y="98809"/>
                  </a:lnTo>
                  <a:lnTo>
                    <a:pt x="127226" y="98809"/>
                  </a:lnTo>
                  <a:lnTo>
                    <a:pt x="127226" y="84508"/>
                  </a:lnTo>
                  <a:lnTo>
                    <a:pt x="127226" y="74323"/>
                  </a:lnTo>
                  <a:lnTo>
                    <a:pt x="127226" y="40794"/>
                  </a:lnTo>
                  <a:lnTo>
                    <a:pt x="127226" y="40794"/>
                  </a:lnTo>
                  <a:close/>
                  <a:moveTo>
                    <a:pt x="63613" y="0"/>
                  </a:moveTo>
                  <a:lnTo>
                    <a:pt x="63613" y="0"/>
                  </a:lnTo>
                  <a:cubicBezTo>
                    <a:pt x="28480" y="0"/>
                    <a:pt x="0" y="7950"/>
                    <a:pt x="0" y="17757"/>
                  </a:cubicBezTo>
                  <a:cubicBezTo>
                    <a:pt x="0" y="27563"/>
                    <a:pt x="28480" y="35513"/>
                    <a:pt x="63613" y="35513"/>
                  </a:cubicBezTo>
                  <a:lnTo>
                    <a:pt x="63613" y="35513"/>
                  </a:lnTo>
                  <a:cubicBezTo>
                    <a:pt x="98746" y="35513"/>
                    <a:pt x="127226" y="27563"/>
                    <a:pt x="127226" y="17757"/>
                  </a:cubicBezTo>
                  <a:cubicBezTo>
                    <a:pt x="127226" y="7950"/>
                    <a:pt x="98746" y="0"/>
                    <a:pt x="636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sp>
        <p:nvSpPr>
          <p:cNvPr id="157" name="Freeform: Shape 156"/>
          <p:cNvSpPr/>
          <p:nvPr/>
        </p:nvSpPr>
        <p:spPr bwMode="auto">
          <a:xfrm>
            <a:off x="685851" y="5905783"/>
            <a:ext cx="322766" cy="278246"/>
          </a:xfrm>
          <a:custGeom>
            <a:avLst/>
            <a:gdLst>
              <a:gd name="connsiteX0" fmla="*/ 742592 w 1196533"/>
              <a:gd name="connsiteY0" fmla="*/ 600242 h 1031492"/>
              <a:gd name="connsiteX1" fmla="*/ 742592 w 1196533"/>
              <a:gd name="connsiteY1" fmla="*/ 759722 h 1031492"/>
              <a:gd name="connsiteX2" fmla="*/ 902072 w 1196533"/>
              <a:gd name="connsiteY2" fmla="*/ 759722 h 1031492"/>
              <a:gd name="connsiteX3" fmla="*/ 902072 w 1196533"/>
              <a:gd name="connsiteY3" fmla="*/ 600242 h 1031492"/>
              <a:gd name="connsiteX4" fmla="*/ 544804 w 1196533"/>
              <a:gd name="connsiteY4" fmla="*/ 600242 h 1031492"/>
              <a:gd name="connsiteX5" fmla="*/ 544804 w 1196533"/>
              <a:gd name="connsiteY5" fmla="*/ 759722 h 1031492"/>
              <a:gd name="connsiteX6" fmla="*/ 704284 w 1196533"/>
              <a:gd name="connsiteY6" fmla="*/ 759722 h 1031492"/>
              <a:gd name="connsiteX7" fmla="*/ 704284 w 1196533"/>
              <a:gd name="connsiteY7" fmla="*/ 600242 h 1031492"/>
              <a:gd name="connsiteX8" fmla="*/ 347017 w 1196533"/>
              <a:gd name="connsiteY8" fmla="*/ 600242 h 1031492"/>
              <a:gd name="connsiteX9" fmla="*/ 347017 w 1196533"/>
              <a:gd name="connsiteY9" fmla="*/ 759722 h 1031492"/>
              <a:gd name="connsiteX10" fmla="*/ 506497 w 1196533"/>
              <a:gd name="connsiteY10" fmla="*/ 759722 h 1031492"/>
              <a:gd name="connsiteX11" fmla="*/ 506497 w 1196533"/>
              <a:gd name="connsiteY11" fmla="*/ 600242 h 1031492"/>
              <a:gd name="connsiteX12" fmla="*/ 742592 w 1196533"/>
              <a:gd name="connsiteY12" fmla="*/ 401709 h 1031492"/>
              <a:gd name="connsiteX13" fmla="*/ 742592 w 1196533"/>
              <a:gd name="connsiteY13" fmla="*/ 561189 h 1031492"/>
              <a:gd name="connsiteX14" fmla="*/ 902072 w 1196533"/>
              <a:gd name="connsiteY14" fmla="*/ 561189 h 1031492"/>
              <a:gd name="connsiteX15" fmla="*/ 902072 w 1196533"/>
              <a:gd name="connsiteY15" fmla="*/ 401709 h 1031492"/>
              <a:gd name="connsiteX16" fmla="*/ 544804 w 1196533"/>
              <a:gd name="connsiteY16" fmla="*/ 401709 h 1031492"/>
              <a:gd name="connsiteX17" fmla="*/ 544804 w 1196533"/>
              <a:gd name="connsiteY17" fmla="*/ 561189 h 1031492"/>
              <a:gd name="connsiteX18" fmla="*/ 704284 w 1196533"/>
              <a:gd name="connsiteY18" fmla="*/ 561189 h 1031492"/>
              <a:gd name="connsiteX19" fmla="*/ 704284 w 1196533"/>
              <a:gd name="connsiteY19" fmla="*/ 401709 h 1031492"/>
              <a:gd name="connsiteX20" fmla="*/ 347017 w 1196533"/>
              <a:gd name="connsiteY20" fmla="*/ 401709 h 1031492"/>
              <a:gd name="connsiteX21" fmla="*/ 347017 w 1196533"/>
              <a:gd name="connsiteY21" fmla="*/ 561189 h 1031492"/>
              <a:gd name="connsiteX22" fmla="*/ 506497 w 1196533"/>
              <a:gd name="connsiteY22" fmla="*/ 561189 h 1031492"/>
              <a:gd name="connsiteX23" fmla="*/ 506497 w 1196533"/>
              <a:gd name="connsiteY23" fmla="*/ 401709 h 1031492"/>
              <a:gd name="connsiteX24" fmla="*/ 742592 w 1196533"/>
              <a:gd name="connsiteY24" fmla="*/ 203176 h 1031492"/>
              <a:gd name="connsiteX25" fmla="*/ 742592 w 1196533"/>
              <a:gd name="connsiteY25" fmla="*/ 362656 h 1031492"/>
              <a:gd name="connsiteX26" fmla="*/ 902072 w 1196533"/>
              <a:gd name="connsiteY26" fmla="*/ 362656 h 1031492"/>
              <a:gd name="connsiteX27" fmla="*/ 902072 w 1196533"/>
              <a:gd name="connsiteY27" fmla="*/ 203176 h 1031492"/>
              <a:gd name="connsiteX28" fmla="*/ 544804 w 1196533"/>
              <a:gd name="connsiteY28" fmla="*/ 203176 h 1031492"/>
              <a:gd name="connsiteX29" fmla="*/ 544804 w 1196533"/>
              <a:gd name="connsiteY29" fmla="*/ 362656 h 1031492"/>
              <a:gd name="connsiteX30" fmla="*/ 704284 w 1196533"/>
              <a:gd name="connsiteY30" fmla="*/ 362656 h 1031492"/>
              <a:gd name="connsiteX31" fmla="*/ 704284 w 1196533"/>
              <a:gd name="connsiteY31" fmla="*/ 203176 h 1031492"/>
              <a:gd name="connsiteX32" fmla="*/ 347017 w 1196533"/>
              <a:gd name="connsiteY32" fmla="*/ 203176 h 1031492"/>
              <a:gd name="connsiteX33" fmla="*/ 347017 w 1196533"/>
              <a:gd name="connsiteY33" fmla="*/ 362656 h 1031492"/>
              <a:gd name="connsiteX34" fmla="*/ 506497 w 1196533"/>
              <a:gd name="connsiteY34" fmla="*/ 362656 h 1031492"/>
              <a:gd name="connsiteX35" fmla="*/ 506497 w 1196533"/>
              <a:gd name="connsiteY35" fmla="*/ 203176 h 1031492"/>
              <a:gd name="connsiteX36" fmla="*/ 269768 w 1196533"/>
              <a:gd name="connsiteY36" fmla="*/ 201743 h 1031492"/>
              <a:gd name="connsiteX37" fmla="*/ 269768 w 1196533"/>
              <a:gd name="connsiteY37" fmla="*/ 833621 h 1031492"/>
              <a:gd name="connsiteX38" fmla="*/ 294887 w 1196533"/>
              <a:gd name="connsiteY38" fmla="*/ 833621 h 1031492"/>
              <a:gd name="connsiteX39" fmla="*/ 309892 w 1196533"/>
              <a:gd name="connsiteY39" fmla="*/ 833621 h 1031492"/>
              <a:gd name="connsiteX40" fmla="*/ 926765 w 1196533"/>
              <a:gd name="connsiteY40" fmla="*/ 833621 h 1031492"/>
              <a:gd name="connsiteX41" fmla="*/ 926765 w 1196533"/>
              <a:gd name="connsiteY41" fmla="*/ 793497 h 1031492"/>
              <a:gd name="connsiteX42" fmla="*/ 309892 w 1196533"/>
              <a:gd name="connsiteY42" fmla="*/ 793497 h 1031492"/>
              <a:gd name="connsiteX43" fmla="*/ 309892 w 1196533"/>
              <a:gd name="connsiteY43" fmla="*/ 201743 h 1031492"/>
              <a:gd name="connsiteX44" fmla="*/ 257873 w 1196533"/>
              <a:gd name="connsiteY44" fmla="*/ 0 h 1031492"/>
              <a:gd name="connsiteX45" fmla="*/ 938660 w 1196533"/>
              <a:gd name="connsiteY45" fmla="*/ 0 h 1031492"/>
              <a:gd name="connsiteX46" fmla="*/ 1196533 w 1196533"/>
              <a:gd name="connsiteY46" fmla="*/ 515746 h 1031492"/>
              <a:gd name="connsiteX47" fmla="*/ 938660 w 1196533"/>
              <a:gd name="connsiteY47" fmla="*/ 1031492 h 1031492"/>
              <a:gd name="connsiteX48" fmla="*/ 257873 w 1196533"/>
              <a:gd name="connsiteY48" fmla="*/ 1031492 h 1031492"/>
              <a:gd name="connsiteX49" fmla="*/ 0 w 1196533"/>
              <a:gd name="connsiteY49" fmla="*/ 515746 h 103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96533" h="1031492">
                <a:moveTo>
                  <a:pt x="742592" y="600242"/>
                </a:moveTo>
                <a:lnTo>
                  <a:pt x="742592" y="759722"/>
                </a:lnTo>
                <a:lnTo>
                  <a:pt x="902072" y="759722"/>
                </a:lnTo>
                <a:lnTo>
                  <a:pt x="902072" y="600242"/>
                </a:lnTo>
                <a:close/>
                <a:moveTo>
                  <a:pt x="544804" y="600242"/>
                </a:moveTo>
                <a:lnTo>
                  <a:pt x="544804" y="759722"/>
                </a:lnTo>
                <a:lnTo>
                  <a:pt x="704284" y="759722"/>
                </a:lnTo>
                <a:lnTo>
                  <a:pt x="704284" y="600242"/>
                </a:lnTo>
                <a:close/>
                <a:moveTo>
                  <a:pt x="347017" y="600242"/>
                </a:moveTo>
                <a:lnTo>
                  <a:pt x="347017" y="759722"/>
                </a:lnTo>
                <a:lnTo>
                  <a:pt x="506497" y="759722"/>
                </a:lnTo>
                <a:lnTo>
                  <a:pt x="506497" y="600242"/>
                </a:lnTo>
                <a:close/>
                <a:moveTo>
                  <a:pt x="742592" y="401709"/>
                </a:moveTo>
                <a:lnTo>
                  <a:pt x="742592" y="561189"/>
                </a:lnTo>
                <a:lnTo>
                  <a:pt x="902072" y="561189"/>
                </a:lnTo>
                <a:lnTo>
                  <a:pt x="902072" y="401709"/>
                </a:lnTo>
                <a:close/>
                <a:moveTo>
                  <a:pt x="544804" y="401709"/>
                </a:moveTo>
                <a:lnTo>
                  <a:pt x="544804" y="561189"/>
                </a:lnTo>
                <a:lnTo>
                  <a:pt x="704284" y="561189"/>
                </a:lnTo>
                <a:lnTo>
                  <a:pt x="704284" y="401709"/>
                </a:lnTo>
                <a:close/>
                <a:moveTo>
                  <a:pt x="347017" y="401709"/>
                </a:moveTo>
                <a:lnTo>
                  <a:pt x="347017" y="561189"/>
                </a:lnTo>
                <a:lnTo>
                  <a:pt x="506497" y="561189"/>
                </a:lnTo>
                <a:lnTo>
                  <a:pt x="506497" y="401709"/>
                </a:lnTo>
                <a:close/>
                <a:moveTo>
                  <a:pt x="742592" y="203176"/>
                </a:moveTo>
                <a:lnTo>
                  <a:pt x="742592" y="362656"/>
                </a:lnTo>
                <a:lnTo>
                  <a:pt x="902072" y="362656"/>
                </a:lnTo>
                <a:lnTo>
                  <a:pt x="902072" y="203176"/>
                </a:lnTo>
                <a:close/>
                <a:moveTo>
                  <a:pt x="544804" y="203176"/>
                </a:moveTo>
                <a:lnTo>
                  <a:pt x="544804" y="362656"/>
                </a:lnTo>
                <a:lnTo>
                  <a:pt x="704284" y="362656"/>
                </a:lnTo>
                <a:lnTo>
                  <a:pt x="704284" y="203176"/>
                </a:lnTo>
                <a:close/>
                <a:moveTo>
                  <a:pt x="347017" y="203176"/>
                </a:moveTo>
                <a:lnTo>
                  <a:pt x="347017" y="362656"/>
                </a:lnTo>
                <a:lnTo>
                  <a:pt x="506497" y="362656"/>
                </a:lnTo>
                <a:lnTo>
                  <a:pt x="506497" y="203176"/>
                </a:lnTo>
                <a:close/>
                <a:moveTo>
                  <a:pt x="269768" y="201743"/>
                </a:moveTo>
                <a:lnTo>
                  <a:pt x="269768" y="833621"/>
                </a:lnTo>
                <a:lnTo>
                  <a:pt x="294887" y="833621"/>
                </a:lnTo>
                <a:lnTo>
                  <a:pt x="309892" y="833621"/>
                </a:lnTo>
                <a:lnTo>
                  <a:pt x="926765" y="833621"/>
                </a:lnTo>
                <a:lnTo>
                  <a:pt x="926765" y="793497"/>
                </a:lnTo>
                <a:lnTo>
                  <a:pt x="309892" y="793497"/>
                </a:lnTo>
                <a:lnTo>
                  <a:pt x="309892" y="201743"/>
                </a:lnTo>
                <a:close/>
                <a:moveTo>
                  <a:pt x="257873" y="0"/>
                </a:moveTo>
                <a:lnTo>
                  <a:pt x="938660" y="0"/>
                </a:lnTo>
                <a:lnTo>
                  <a:pt x="1196533" y="515746"/>
                </a:lnTo>
                <a:lnTo>
                  <a:pt x="938660" y="1031492"/>
                </a:lnTo>
                <a:lnTo>
                  <a:pt x="257873" y="1031492"/>
                </a:lnTo>
                <a:lnTo>
                  <a:pt x="0" y="51574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Shape 167"/>
          <p:cNvSpPr/>
          <p:nvPr/>
        </p:nvSpPr>
        <p:spPr bwMode="auto">
          <a:xfrm>
            <a:off x="3377734" y="5310005"/>
            <a:ext cx="322792" cy="322792"/>
          </a:xfrm>
          <a:custGeom>
            <a:avLst/>
            <a:gdLst>
              <a:gd name="connsiteX0" fmla="*/ 528638 w 669925"/>
              <a:gd name="connsiteY0" fmla="*/ 466725 h 669925"/>
              <a:gd name="connsiteX1" fmla="*/ 450850 w 669925"/>
              <a:gd name="connsiteY1" fmla="*/ 544513 h 669925"/>
              <a:gd name="connsiteX2" fmla="*/ 528638 w 669925"/>
              <a:gd name="connsiteY2" fmla="*/ 622301 h 669925"/>
              <a:gd name="connsiteX3" fmla="*/ 606426 w 669925"/>
              <a:gd name="connsiteY3" fmla="*/ 544513 h 669925"/>
              <a:gd name="connsiteX4" fmla="*/ 528638 w 669925"/>
              <a:gd name="connsiteY4" fmla="*/ 466725 h 669925"/>
              <a:gd name="connsiteX5" fmla="*/ 250825 w 669925"/>
              <a:gd name="connsiteY5" fmla="*/ 466725 h 669925"/>
              <a:gd name="connsiteX6" fmla="*/ 250825 w 669925"/>
              <a:gd name="connsiteY6" fmla="*/ 622300 h 669925"/>
              <a:gd name="connsiteX7" fmla="*/ 406400 w 669925"/>
              <a:gd name="connsiteY7" fmla="*/ 622300 h 669925"/>
              <a:gd name="connsiteX8" fmla="*/ 406400 w 669925"/>
              <a:gd name="connsiteY8" fmla="*/ 466725 h 669925"/>
              <a:gd name="connsiteX9" fmla="*/ 128588 w 669925"/>
              <a:gd name="connsiteY9" fmla="*/ 466725 h 669925"/>
              <a:gd name="connsiteX10" fmla="*/ 50800 w 669925"/>
              <a:gd name="connsiteY10" fmla="*/ 544513 h 669925"/>
              <a:gd name="connsiteX11" fmla="*/ 128588 w 669925"/>
              <a:gd name="connsiteY11" fmla="*/ 622301 h 669925"/>
              <a:gd name="connsiteX12" fmla="*/ 206376 w 669925"/>
              <a:gd name="connsiteY12" fmla="*/ 544513 h 669925"/>
              <a:gd name="connsiteX13" fmla="*/ 128588 w 669925"/>
              <a:gd name="connsiteY13" fmla="*/ 466725 h 669925"/>
              <a:gd name="connsiteX14" fmla="*/ 450850 w 669925"/>
              <a:gd name="connsiteY14" fmla="*/ 257175 h 669925"/>
              <a:gd name="connsiteX15" fmla="*/ 450850 w 669925"/>
              <a:gd name="connsiteY15" fmla="*/ 412750 h 669925"/>
              <a:gd name="connsiteX16" fmla="*/ 606425 w 669925"/>
              <a:gd name="connsiteY16" fmla="*/ 412750 h 669925"/>
              <a:gd name="connsiteX17" fmla="*/ 606425 w 669925"/>
              <a:gd name="connsiteY17" fmla="*/ 257175 h 669925"/>
              <a:gd name="connsiteX18" fmla="*/ 328613 w 669925"/>
              <a:gd name="connsiteY18" fmla="*/ 257175 h 669925"/>
              <a:gd name="connsiteX19" fmla="*/ 250825 w 669925"/>
              <a:gd name="connsiteY19" fmla="*/ 334963 h 669925"/>
              <a:gd name="connsiteX20" fmla="*/ 328613 w 669925"/>
              <a:gd name="connsiteY20" fmla="*/ 412751 h 669925"/>
              <a:gd name="connsiteX21" fmla="*/ 406401 w 669925"/>
              <a:gd name="connsiteY21" fmla="*/ 334963 h 669925"/>
              <a:gd name="connsiteX22" fmla="*/ 328613 w 669925"/>
              <a:gd name="connsiteY22" fmla="*/ 257175 h 669925"/>
              <a:gd name="connsiteX23" fmla="*/ 50800 w 669925"/>
              <a:gd name="connsiteY23" fmla="*/ 257175 h 669925"/>
              <a:gd name="connsiteX24" fmla="*/ 50800 w 669925"/>
              <a:gd name="connsiteY24" fmla="*/ 412750 h 669925"/>
              <a:gd name="connsiteX25" fmla="*/ 206375 w 669925"/>
              <a:gd name="connsiteY25" fmla="*/ 412750 h 669925"/>
              <a:gd name="connsiteX26" fmla="*/ 206375 w 669925"/>
              <a:gd name="connsiteY26" fmla="*/ 257175 h 669925"/>
              <a:gd name="connsiteX27" fmla="*/ 528638 w 669925"/>
              <a:gd name="connsiteY27" fmla="*/ 47625 h 669925"/>
              <a:gd name="connsiteX28" fmla="*/ 450850 w 669925"/>
              <a:gd name="connsiteY28" fmla="*/ 125413 h 669925"/>
              <a:gd name="connsiteX29" fmla="*/ 528638 w 669925"/>
              <a:gd name="connsiteY29" fmla="*/ 203201 h 669925"/>
              <a:gd name="connsiteX30" fmla="*/ 606426 w 669925"/>
              <a:gd name="connsiteY30" fmla="*/ 125413 h 669925"/>
              <a:gd name="connsiteX31" fmla="*/ 528638 w 669925"/>
              <a:gd name="connsiteY31" fmla="*/ 47625 h 669925"/>
              <a:gd name="connsiteX32" fmla="*/ 250825 w 669925"/>
              <a:gd name="connsiteY32" fmla="*/ 47625 h 669925"/>
              <a:gd name="connsiteX33" fmla="*/ 250825 w 669925"/>
              <a:gd name="connsiteY33" fmla="*/ 203200 h 669925"/>
              <a:gd name="connsiteX34" fmla="*/ 406400 w 669925"/>
              <a:gd name="connsiteY34" fmla="*/ 203200 h 669925"/>
              <a:gd name="connsiteX35" fmla="*/ 406400 w 669925"/>
              <a:gd name="connsiteY35" fmla="*/ 47625 h 669925"/>
              <a:gd name="connsiteX36" fmla="*/ 128588 w 669925"/>
              <a:gd name="connsiteY36" fmla="*/ 47625 h 669925"/>
              <a:gd name="connsiteX37" fmla="*/ 50800 w 669925"/>
              <a:gd name="connsiteY37" fmla="*/ 125413 h 669925"/>
              <a:gd name="connsiteX38" fmla="*/ 128588 w 669925"/>
              <a:gd name="connsiteY38" fmla="*/ 203201 h 669925"/>
              <a:gd name="connsiteX39" fmla="*/ 206376 w 669925"/>
              <a:gd name="connsiteY39" fmla="*/ 125413 h 669925"/>
              <a:gd name="connsiteX40" fmla="*/ 128588 w 669925"/>
              <a:gd name="connsiteY40" fmla="*/ 47625 h 669925"/>
              <a:gd name="connsiteX41" fmla="*/ 19582 w 669925"/>
              <a:gd name="connsiteY41" fmla="*/ 0 h 669925"/>
              <a:gd name="connsiteX42" fmla="*/ 650343 w 669925"/>
              <a:gd name="connsiteY42" fmla="*/ 0 h 669925"/>
              <a:gd name="connsiteX43" fmla="*/ 669925 w 669925"/>
              <a:gd name="connsiteY43" fmla="*/ 19582 h 669925"/>
              <a:gd name="connsiteX44" fmla="*/ 669925 w 669925"/>
              <a:gd name="connsiteY44" fmla="*/ 650343 h 669925"/>
              <a:gd name="connsiteX45" fmla="*/ 650343 w 669925"/>
              <a:gd name="connsiteY45" fmla="*/ 669925 h 669925"/>
              <a:gd name="connsiteX46" fmla="*/ 19582 w 669925"/>
              <a:gd name="connsiteY46" fmla="*/ 669925 h 669925"/>
              <a:gd name="connsiteX47" fmla="*/ 0 w 669925"/>
              <a:gd name="connsiteY47" fmla="*/ 650343 h 669925"/>
              <a:gd name="connsiteX48" fmla="*/ 0 w 669925"/>
              <a:gd name="connsiteY48" fmla="*/ 19582 h 669925"/>
              <a:gd name="connsiteX49" fmla="*/ 19582 w 669925"/>
              <a:gd name="connsiteY49" fmla="*/ 0 h 66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9925" h="669925">
                <a:moveTo>
                  <a:pt x="528638" y="466725"/>
                </a:moveTo>
                <a:cubicBezTo>
                  <a:pt x="485677" y="466725"/>
                  <a:pt x="450850" y="501552"/>
                  <a:pt x="450850" y="544513"/>
                </a:cubicBezTo>
                <a:cubicBezTo>
                  <a:pt x="450850" y="587474"/>
                  <a:pt x="485677" y="622301"/>
                  <a:pt x="528638" y="622301"/>
                </a:cubicBezTo>
                <a:cubicBezTo>
                  <a:pt x="571599" y="622301"/>
                  <a:pt x="606426" y="587474"/>
                  <a:pt x="606426" y="544513"/>
                </a:cubicBezTo>
                <a:cubicBezTo>
                  <a:pt x="606426" y="501552"/>
                  <a:pt x="571599" y="466725"/>
                  <a:pt x="528638" y="466725"/>
                </a:cubicBezTo>
                <a:close/>
                <a:moveTo>
                  <a:pt x="250825" y="466725"/>
                </a:moveTo>
                <a:lnTo>
                  <a:pt x="250825" y="622300"/>
                </a:lnTo>
                <a:lnTo>
                  <a:pt x="406400" y="622300"/>
                </a:lnTo>
                <a:lnTo>
                  <a:pt x="406400" y="466725"/>
                </a:lnTo>
                <a:close/>
                <a:moveTo>
                  <a:pt x="128588" y="466725"/>
                </a:moveTo>
                <a:cubicBezTo>
                  <a:pt x="85627" y="466725"/>
                  <a:pt x="50800" y="501552"/>
                  <a:pt x="50800" y="544513"/>
                </a:cubicBezTo>
                <a:cubicBezTo>
                  <a:pt x="50800" y="587474"/>
                  <a:pt x="85627" y="622301"/>
                  <a:pt x="128588" y="622301"/>
                </a:cubicBezTo>
                <a:cubicBezTo>
                  <a:pt x="171549" y="622301"/>
                  <a:pt x="206376" y="587474"/>
                  <a:pt x="206376" y="544513"/>
                </a:cubicBezTo>
                <a:cubicBezTo>
                  <a:pt x="206376" y="501552"/>
                  <a:pt x="171549" y="466725"/>
                  <a:pt x="128588" y="466725"/>
                </a:cubicBezTo>
                <a:close/>
                <a:moveTo>
                  <a:pt x="450850" y="257175"/>
                </a:moveTo>
                <a:lnTo>
                  <a:pt x="450850" y="412750"/>
                </a:lnTo>
                <a:lnTo>
                  <a:pt x="606425" y="412750"/>
                </a:lnTo>
                <a:lnTo>
                  <a:pt x="606425" y="257175"/>
                </a:lnTo>
                <a:close/>
                <a:moveTo>
                  <a:pt x="328613" y="257175"/>
                </a:moveTo>
                <a:cubicBezTo>
                  <a:pt x="285652" y="257175"/>
                  <a:pt x="250825" y="292002"/>
                  <a:pt x="250825" y="334963"/>
                </a:cubicBezTo>
                <a:cubicBezTo>
                  <a:pt x="250825" y="377924"/>
                  <a:pt x="285652" y="412751"/>
                  <a:pt x="328613" y="412751"/>
                </a:cubicBezTo>
                <a:cubicBezTo>
                  <a:pt x="371574" y="412751"/>
                  <a:pt x="406401" y="377924"/>
                  <a:pt x="406401" y="334963"/>
                </a:cubicBezTo>
                <a:cubicBezTo>
                  <a:pt x="406401" y="292002"/>
                  <a:pt x="371574" y="257175"/>
                  <a:pt x="328613" y="257175"/>
                </a:cubicBezTo>
                <a:close/>
                <a:moveTo>
                  <a:pt x="50800" y="257175"/>
                </a:moveTo>
                <a:lnTo>
                  <a:pt x="50800" y="412750"/>
                </a:lnTo>
                <a:lnTo>
                  <a:pt x="206375" y="412750"/>
                </a:lnTo>
                <a:lnTo>
                  <a:pt x="206375" y="257175"/>
                </a:lnTo>
                <a:close/>
                <a:moveTo>
                  <a:pt x="528638" y="47625"/>
                </a:moveTo>
                <a:cubicBezTo>
                  <a:pt x="485677" y="47625"/>
                  <a:pt x="450850" y="82452"/>
                  <a:pt x="450850" y="125413"/>
                </a:cubicBezTo>
                <a:cubicBezTo>
                  <a:pt x="450850" y="168374"/>
                  <a:pt x="485677" y="203201"/>
                  <a:pt x="528638" y="203201"/>
                </a:cubicBezTo>
                <a:cubicBezTo>
                  <a:pt x="571599" y="203201"/>
                  <a:pt x="606426" y="168374"/>
                  <a:pt x="606426" y="125413"/>
                </a:cubicBezTo>
                <a:cubicBezTo>
                  <a:pt x="606426" y="82452"/>
                  <a:pt x="571599" y="47625"/>
                  <a:pt x="528638" y="47625"/>
                </a:cubicBezTo>
                <a:close/>
                <a:moveTo>
                  <a:pt x="250825" y="47625"/>
                </a:moveTo>
                <a:lnTo>
                  <a:pt x="250825" y="203200"/>
                </a:lnTo>
                <a:lnTo>
                  <a:pt x="406400" y="203200"/>
                </a:lnTo>
                <a:lnTo>
                  <a:pt x="406400" y="47625"/>
                </a:lnTo>
                <a:close/>
                <a:moveTo>
                  <a:pt x="128588" y="47625"/>
                </a:moveTo>
                <a:cubicBezTo>
                  <a:pt x="85627" y="47625"/>
                  <a:pt x="50800" y="82452"/>
                  <a:pt x="50800" y="125413"/>
                </a:cubicBezTo>
                <a:cubicBezTo>
                  <a:pt x="50800" y="168374"/>
                  <a:pt x="85627" y="203201"/>
                  <a:pt x="128588" y="203201"/>
                </a:cubicBezTo>
                <a:cubicBezTo>
                  <a:pt x="171549" y="203201"/>
                  <a:pt x="206376" y="168374"/>
                  <a:pt x="206376" y="125413"/>
                </a:cubicBezTo>
                <a:cubicBezTo>
                  <a:pt x="206376" y="82452"/>
                  <a:pt x="171549" y="47625"/>
                  <a:pt x="128588" y="47625"/>
                </a:cubicBezTo>
                <a:close/>
                <a:moveTo>
                  <a:pt x="19582" y="0"/>
                </a:moveTo>
                <a:lnTo>
                  <a:pt x="650343" y="0"/>
                </a:lnTo>
                <a:cubicBezTo>
                  <a:pt x="661158" y="0"/>
                  <a:pt x="669925" y="8767"/>
                  <a:pt x="669925" y="19582"/>
                </a:cubicBezTo>
                <a:lnTo>
                  <a:pt x="669925" y="650343"/>
                </a:lnTo>
                <a:cubicBezTo>
                  <a:pt x="669925" y="661158"/>
                  <a:pt x="661158" y="669925"/>
                  <a:pt x="650343" y="669925"/>
                </a:cubicBezTo>
                <a:lnTo>
                  <a:pt x="19582" y="669925"/>
                </a:lnTo>
                <a:cubicBezTo>
                  <a:pt x="8767" y="669925"/>
                  <a:pt x="0" y="661158"/>
                  <a:pt x="0" y="650343"/>
                </a:cubicBezTo>
                <a:lnTo>
                  <a:pt x="0" y="19582"/>
                </a:lnTo>
                <a:cubicBezTo>
                  <a:pt x="0" y="8767"/>
                  <a:pt x="8767" y="0"/>
                  <a:pt x="195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a:xfrm>
            <a:off x="415010" y="6405697"/>
            <a:ext cx="11592840" cy="584775"/>
          </a:xfrm>
          <a:prstGeom prst="rect">
            <a:avLst/>
          </a:prstGeom>
        </p:spPr>
        <p:txBody>
          <a:bodyPr wrap="square">
            <a:spAutoFit/>
          </a:bodyPr>
          <a:lstStyle/>
          <a:p>
            <a:r>
              <a:rPr lang="en-US" sz="800" i="1" dirty="0">
                <a:solidFill>
                  <a:srgbClr val="505050"/>
                </a:solidFill>
              </a:rPr>
              <a:t>*February 2015. The Gartner Magic Quadrant for Business Intelligence and Analytics Platforms is the property of Gartner, Inc. and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The above graphics were published by Gartner, Inc. as part of a larger research document and should be evaluated in the context of the entire document.</a:t>
            </a:r>
            <a:endParaRPr lang="en-US" sz="800" dirty="0"/>
          </a:p>
        </p:txBody>
      </p:sp>
      <p:pic>
        <p:nvPicPr>
          <p:cNvPr id="23554" name="Picture 1" descr="http://na3.www.gartner.com/resources/275800/275847/275847_0001.png;waeef7f82d9728df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373" y="2207880"/>
            <a:ext cx="5609771" cy="407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8330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428626" y="1352550"/>
            <a:ext cx="11579224" cy="3746950"/>
          </a:xfrm>
          <a:prstGeom prst="rect">
            <a:avLst/>
          </a:prstGeom>
          <a:solidFill>
            <a:schemeClr val="bg1">
              <a:lumMod val="9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86521" numCol="1" spcCol="0" rtlCol="0" fromWordArt="0" anchor="b" anchorCtr="0" forceAA="0" compatLnSpc="1">
            <a:prstTxWarp prst="textNoShape">
              <a:avLst/>
            </a:prstTxWarp>
            <a:noAutofit/>
          </a:bodyPr>
          <a:lstStyle/>
          <a:p>
            <a:pPr algn="ctr" defTabSz="950798">
              <a:lnSpc>
                <a:spcPct val="90000"/>
              </a:lnSpc>
              <a:defRPr/>
            </a:pPr>
            <a:r>
              <a:rPr lang="en-US" sz="1836" dirty="0">
                <a:solidFill>
                  <a:schemeClr val="tx1"/>
                </a:solidFill>
                <a:latin typeface="+mj-lt"/>
              </a:rPr>
              <a:t>From endpoint to insight to action, across the enterprise, and around the world</a:t>
            </a:r>
          </a:p>
        </p:txBody>
      </p:sp>
      <p:grpSp>
        <p:nvGrpSpPr>
          <p:cNvPr id="2" name="Group 1"/>
          <p:cNvGrpSpPr/>
          <p:nvPr/>
        </p:nvGrpSpPr>
        <p:grpSpPr>
          <a:xfrm>
            <a:off x="1525646" y="1945641"/>
            <a:ext cx="760904" cy="817244"/>
            <a:chOff x="2388638" y="7521823"/>
            <a:chExt cx="734512" cy="788898"/>
          </a:xfrm>
          <a:solidFill>
            <a:schemeClr val="accent1"/>
          </a:solidFill>
        </p:grpSpPr>
        <p:sp>
          <p:nvSpPr>
            <p:cNvPr id="86" name="Freeform: Shape 85"/>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sp>
          <p:nvSpPr>
            <p:cNvPr id="74"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Rounded Rectangle 40"/>
          <p:cNvSpPr/>
          <p:nvPr/>
        </p:nvSpPr>
        <p:spPr bwMode="auto">
          <a:xfrm flipH="1">
            <a:off x="4519861" y="1948723"/>
            <a:ext cx="597786" cy="811080"/>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76" name="Group 75"/>
          <p:cNvGrpSpPr/>
          <p:nvPr/>
        </p:nvGrpSpPr>
        <p:grpSpPr>
          <a:xfrm>
            <a:off x="10138889" y="2019350"/>
            <a:ext cx="622922" cy="669826"/>
            <a:chOff x="7669764" y="598235"/>
            <a:chExt cx="1630314" cy="1753079"/>
          </a:xfrm>
          <a:solidFill>
            <a:schemeClr val="accent5"/>
          </a:solidFill>
        </p:grpSpPr>
        <p:sp>
          <p:nvSpPr>
            <p:cNvPr id="77" name="Rectangle: Rounded Corners 76"/>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Rounded Corners 7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6710368" y="2162255"/>
            <a:ext cx="1793870" cy="384016"/>
            <a:chOff x="7551863" y="3862872"/>
            <a:chExt cx="1351183" cy="289249"/>
          </a:xfrm>
          <a:solidFill>
            <a:schemeClr val="accent4"/>
          </a:solidFill>
        </p:grpSpPr>
        <p:sp>
          <p:nvSpPr>
            <p:cNvPr id="80" name="Freeform 104"/>
            <p:cNvSpPr>
              <a:spLocks noChangeAspect="1" noEditPoints="1"/>
            </p:cNvSpPr>
            <p:nvPr/>
          </p:nvSpPr>
          <p:spPr bwMode="auto">
            <a:xfrm>
              <a:off x="7551863"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sp>
          <p:nvSpPr>
            <p:cNvPr id="81" name="Freeform 104"/>
            <p:cNvSpPr>
              <a:spLocks noChangeAspect="1" noEditPoints="1"/>
            </p:cNvSpPr>
            <p:nvPr/>
          </p:nvSpPr>
          <p:spPr bwMode="auto">
            <a:xfrm>
              <a:off x="8363769"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grpSp>
          <p:nvGrpSpPr>
            <p:cNvPr id="83" name="Group 82"/>
            <p:cNvGrpSpPr/>
            <p:nvPr/>
          </p:nvGrpSpPr>
          <p:grpSpPr>
            <a:xfrm>
              <a:off x="8018431" y="3890956"/>
              <a:ext cx="418048" cy="199769"/>
              <a:chOff x="8018430" y="3890956"/>
              <a:chExt cx="418048" cy="199769"/>
            </a:xfrm>
            <a:grpFill/>
          </p:grpSpPr>
          <p:sp>
            <p:nvSpPr>
              <p:cNvPr id="84" name="Freeform: Shape 83"/>
              <p:cNvSpPr/>
              <p:nvPr/>
            </p:nvSpPr>
            <p:spPr bwMode="auto">
              <a:xfrm>
                <a:off x="8018430" y="3981941"/>
                <a:ext cx="418048" cy="17798"/>
              </a:xfrm>
              <a:custGeom>
                <a:avLst/>
                <a:gdLst>
                  <a:gd name="connsiteX0" fmla="*/ 396688 w 418048"/>
                  <a:gd name="connsiteY0" fmla="*/ 0 h 17798"/>
                  <a:gd name="connsiteX1" fmla="*/ 418048 w 418048"/>
                  <a:gd name="connsiteY1" fmla="*/ 0 h 17798"/>
                  <a:gd name="connsiteX2" fmla="*/ 418048 w 418048"/>
                  <a:gd name="connsiteY2" fmla="*/ 17798 h 17798"/>
                  <a:gd name="connsiteX3" fmla="*/ 396688 w 418048"/>
                  <a:gd name="connsiteY3" fmla="*/ 17798 h 17798"/>
                  <a:gd name="connsiteX4" fmla="*/ 357021 w 418048"/>
                  <a:gd name="connsiteY4" fmla="*/ 0 h 17798"/>
                  <a:gd name="connsiteX5" fmla="*/ 378381 w 418048"/>
                  <a:gd name="connsiteY5" fmla="*/ 0 h 17798"/>
                  <a:gd name="connsiteX6" fmla="*/ 378381 w 418048"/>
                  <a:gd name="connsiteY6" fmla="*/ 17798 h 17798"/>
                  <a:gd name="connsiteX7" fmla="*/ 357021 w 418048"/>
                  <a:gd name="connsiteY7" fmla="*/ 17798 h 17798"/>
                  <a:gd name="connsiteX8" fmla="*/ 317352 w 418048"/>
                  <a:gd name="connsiteY8" fmla="*/ 0 h 17798"/>
                  <a:gd name="connsiteX9" fmla="*/ 338712 w 418048"/>
                  <a:gd name="connsiteY9" fmla="*/ 0 h 17798"/>
                  <a:gd name="connsiteX10" fmla="*/ 338712 w 418048"/>
                  <a:gd name="connsiteY10" fmla="*/ 17798 h 17798"/>
                  <a:gd name="connsiteX11" fmla="*/ 317352 w 418048"/>
                  <a:gd name="connsiteY11" fmla="*/ 17798 h 17798"/>
                  <a:gd name="connsiteX12" fmla="*/ 295552 w 418048"/>
                  <a:gd name="connsiteY12" fmla="*/ 0 h 17798"/>
                  <a:gd name="connsiteX13" fmla="*/ 299043 w 418048"/>
                  <a:gd name="connsiteY13" fmla="*/ 0 h 17798"/>
                  <a:gd name="connsiteX14" fmla="*/ 299043 w 418048"/>
                  <a:gd name="connsiteY14" fmla="*/ 17798 h 17798"/>
                  <a:gd name="connsiteX15" fmla="*/ 294645 w 418048"/>
                  <a:gd name="connsiteY15" fmla="*/ 17798 h 17798"/>
                  <a:gd name="connsiteX16" fmla="*/ 296895 w 418048"/>
                  <a:gd name="connsiteY16" fmla="*/ 6653 h 17798"/>
                  <a:gd name="connsiteX17" fmla="*/ 119007 w 418048"/>
                  <a:gd name="connsiteY17" fmla="*/ 0 h 17798"/>
                  <a:gd name="connsiteX18" fmla="*/ 126788 w 418048"/>
                  <a:gd name="connsiteY18" fmla="*/ 0 h 17798"/>
                  <a:gd name="connsiteX19" fmla="*/ 125445 w 418048"/>
                  <a:gd name="connsiteY19" fmla="*/ 6653 h 17798"/>
                  <a:gd name="connsiteX20" fmla="*/ 127695 w 418048"/>
                  <a:gd name="connsiteY20" fmla="*/ 17798 h 17798"/>
                  <a:gd name="connsiteX21" fmla="*/ 119007 w 418048"/>
                  <a:gd name="connsiteY21" fmla="*/ 17798 h 17798"/>
                  <a:gd name="connsiteX22" fmla="*/ 79338 w 418048"/>
                  <a:gd name="connsiteY22" fmla="*/ 0 h 17798"/>
                  <a:gd name="connsiteX23" fmla="*/ 100698 w 418048"/>
                  <a:gd name="connsiteY23" fmla="*/ 0 h 17798"/>
                  <a:gd name="connsiteX24" fmla="*/ 100698 w 418048"/>
                  <a:gd name="connsiteY24" fmla="*/ 17798 h 17798"/>
                  <a:gd name="connsiteX25" fmla="*/ 79338 w 418048"/>
                  <a:gd name="connsiteY25" fmla="*/ 17798 h 17798"/>
                  <a:gd name="connsiteX26" fmla="*/ 39669 w 418048"/>
                  <a:gd name="connsiteY26" fmla="*/ 0 h 17798"/>
                  <a:gd name="connsiteX27" fmla="*/ 61029 w 418048"/>
                  <a:gd name="connsiteY27" fmla="*/ 0 h 17798"/>
                  <a:gd name="connsiteX28" fmla="*/ 61029 w 418048"/>
                  <a:gd name="connsiteY28" fmla="*/ 17798 h 17798"/>
                  <a:gd name="connsiteX29" fmla="*/ 39669 w 418048"/>
                  <a:gd name="connsiteY29" fmla="*/ 17798 h 17798"/>
                  <a:gd name="connsiteX30" fmla="*/ 0 w 418048"/>
                  <a:gd name="connsiteY30" fmla="*/ 0 h 17798"/>
                  <a:gd name="connsiteX31" fmla="*/ 21360 w 418048"/>
                  <a:gd name="connsiteY31" fmla="*/ 0 h 17798"/>
                  <a:gd name="connsiteX32" fmla="*/ 21360 w 418048"/>
                  <a:gd name="connsiteY32" fmla="*/ 17798 h 17798"/>
                  <a:gd name="connsiteX33" fmla="*/ 0 w 418048"/>
                  <a:gd name="connsiteY33" fmla="*/ 17798 h 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048" h="17798">
                    <a:moveTo>
                      <a:pt x="396688" y="0"/>
                    </a:moveTo>
                    <a:lnTo>
                      <a:pt x="418048" y="0"/>
                    </a:lnTo>
                    <a:lnTo>
                      <a:pt x="418048" y="17798"/>
                    </a:lnTo>
                    <a:lnTo>
                      <a:pt x="396688" y="17798"/>
                    </a:lnTo>
                    <a:close/>
                    <a:moveTo>
                      <a:pt x="357021" y="0"/>
                    </a:moveTo>
                    <a:lnTo>
                      <a:pt x="378381" y="0"/>
                    </a:lnTo>
                    <a:lnTo>
                      <a:pt x="378381" y="17798"/>
                    </a:lnTo>
                    <a:lnTo>
                      <a:pt x="357021" y="17798"/>
                    </a:lnTo>
                    <a:close/>
                    <a:moveTo>
                      <a:pt x="317352" y="0"/>
                    </a:moveTo>
                    <a:lnTo>
                      <a:pt x="338712" y="0"/>
                    </a:lnTo>
                    <a:lnTo>
                      <a:pt x="338712" y="17798"/>
                    </a:lnTo>
                    <a:lnTo>
                      <a:pt x="317352" y="17798"/>
                    </a:lnTo>
                    <a:close/>
                    <a:moveTo>
                      <a:pt x="295552" y="0"/>
                    </a:moveTo>
                    <a:lnTo>
                      <a:pt x="299043" y="0"/>
                    </a:lnTo>
                    <a:lnTo>
                      <a:pt x="299043" y="17798"/>
                    </a:lnTo>
                    <a:lnTo>
                      <a:pt x="294645" y="17798"/>
                    </a:lnTo>
                    <a:lnTo>
                      <a:pt x="296895" y="6653"/>
                    </a:lnTo>
                    <a:close/>
                    <a:moveTo>
                      <a:pt x="119007" y="0"/>
                    </a:moveTo>
                    <a:lnTo>
                      <a:pt x="126788" y="0"/>
                    </a:lnTo>
                    <a:lnTo>
                      <a:pt x="125445" y="6653"/>
                    </a:lnTo>
                    <a:lnTo>
                      <a:pt x="127695" y="17798"/>
                    </a:lnTo>
                    <a:lnTo>
                      <a:pt x="119007" y="17798"/>
                    </a:lnTo>
                    <a:close/>
                    <a:moveTo>
                      <a:pt x="79338" y="0"/>
                    </a:moveTo>
                    <a:lnTo>
                      <a:pt x="100698" y="0"/>
                    </a:lnTo>
                    <a:lnTo>
                      <a:pt x="100698" y="17798"/>
                    </a:lnTo>
                    <a:lnTo>
                      <a:pt x="79338" y="17798"/>
                    </a:lnTo>
                    <a:close/>
                    <a:moveTo>
                      <a:pt x="39669" y="0"/>
                    </a:moveTo>
                    <a:lnTo>
                      <a:pt x="61029" y="0"/>
                    </a:lnTo>
                    <a:lnTo>
                      <a:pt x="61029" y="17798"/>
                    </a:lnTo>
                    <a:lnTo>
                      <a:pt x="39669" y="17798"/>
                    </a:lnTo>
                    <a:close/>
                    <a:moveTo>
                      <a:pt x="0" y="0"/>
                    </a:moveTo>
                    <a:lnTo>
                      <a:pt x="21360" y="0"/>
                    </a:lnTo>
                    <a:lnTo>
                      <a:pt x="21360" y="17798"/>
                    </a:lnTo>
                    <a:lnTo>
                      <a:pt x="0" y="1779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p:cNvSpPr/>
              <p:nvPr/>
            </p:nvSpPr>
            <p:spPr bwMode="auto">
              <a:xfrm>
                <a:off x="8129952" y="3890956"/>
                <a:ext cx="199768" cy="199769"/>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 name="Title 12"/>
          <p:cNvSpPr>
            <a:spLocks noGrp="1"/>
          </p:cNvSpPr>
          <p:nvPr>
            <p:ph type="title"/>
          </p:nvPr>
        </p:nvSpPr>
        <p:spPr/>
        <p:txBody>
          <a:bodyPr/>
          <a:lstStyle/>
          <a:p>
            <a:r>
              <a:rPr lang="en-US" dirty="0"/>
              <a:t>Azure IoT Suite: Ready for the enterprise</a:t>
            </a:r>
          </a:p>
        </p:txBody>
      </p:sp>
      <p:sp>
        <p:nvSpPr>
          <p:cNvPr id="90" name="Rectangle 89"/>
          <p:cNvSpPr/>
          <p:nvPr/>
        </p:nvSpPr>
        <p:spPr>
          <a:xfrm>
            <a:off x="2942340" y="5880000"/>
            <a:ext cx="6551794" cy="535531"/>
          </a:xfrm>
          <a:prstGeom prst="rect">
            <a:avLst/>
          </a:prstGeom>
        </p:spPr>
        <p:txBody>
          <a:bodyPr wrap="none">
            <a:spAutoFit/>
          </a:bodyPr>
          <a:lstStyle/>
          <a:p>
            <a:pPr algn="ctr">
              <a:lnSpc>
                <a:spcPct val="90000"/>
              </a:lnSpc>
              <a:spcAft>
                <a:spcPts val="612"/>
              </a:spcAft>
            </a:pPr>
            <a:r>
              <a:rPr lang="en-US" sz="3200" kern="0" dirty="0">
                <a:latin typeface="+mj-lt"/>
                <a:ea typeface="Segoe UI" pitchFamily="34" charset="0"/>
                <a:cs typeface="Segoe UI" pitchFamily="34" charset="0"/>
              </a:rPr>
              <a:t>Built on the </a:t>
            </a:r>
            <a:r>
              <a:rPr lang="en-US" sz="3200" kern="0" dirty="0">
                <a:ea typeface="Segoe UI" pitchFamily="34" charset="0"/>
                <a:cs typeface="Segoe UI" pitchFamily="34" charset="0"/>
              </a:rPr>
              <a:t>industry’s leading cloud</a:t>
            </a:r>
          </a:p>
        </p:txBody>
      </p:sp>
      <p:grpSp>
        <p:nvGrpSpPr>
          <p:cNvPr id="91" name="Group 90"/>
          <p:cNvGrpSpPr>
            <a:grpSpLocks noChangeAspect="1"/>
          </p:cNvGrpSpPr>
          <p:nvPr/>
        </p:nvGrpSpPr>
        <p:grpSpPr>
          <a:xfrm>
            <a:off x="570689" y="5765724"/>
            <a:ext cx="948740" cy="559562"/>
            <a:chOff x="591259" y="4124411"/>
            <a:chExt cx="725034" cy="427621"/>
          </a:xfrm>
          <a:solidFill>
            <a:schemeClr val="bg1">
              <a:lumMod val="50000"/>
            </a:schemeClr>
          </a:solidFill>
        </p:grpSpPr>
        <p:sp>
          <p:nvSpPr>
            <p:cNvPr id="94" name="Freeform 14"/>
            <p:cNvSpPr>
              <a:spLocks noEditPoints="1"/>
            </p:cNvSpPr>
            <p:nvPr/>
          </p:nvSpPr>
          <p:spPr bwMode="auto">
            <a:xfrm>
              <a:off x="1138278" y="4124411"/>
              <a:ext cx="178015" cy="427620"/>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5" name="Freeform 15"/>
            <p:cNvSpPr>
              <a:spLocks noEditPoints="1"/>
            </p:cNvSpPr>
            <p:nvPr/>
          </p:nvSpPr>
          <p:spPr bwMode="auto">
            <a:xfrm>
              <a:off x="591259" y="4124411"/>
              <a:ext cx="158666" cy="427620"/>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6" name="Freeform 16"/>
            <p:cNvSpPr>
              <a:spLocks noEditPoints="1"/>
            </p:cNvSpPr>
            <p:nvPr/>
          </p:nvSpPr>
          <p:spPr bwMode="auto">
            <a:xfrm>
              <a:off x="963736" y="4217287"/>
              <a:ext cx="158666" cy="334745"/>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7" name="Freeform 17"/>
            <p:cNvSpPr>
              <a:spLocks noEditPoints="1"/>
            </p:cNvSpPr>
            <p:nvPr/>
          </p:nvSpPr>
          <p:spPr bwMode="auto">
            <a:xfrm>
              <a:off x="767340" y="4188264"/>
              <a:ext cx="178983" cy="363768"/>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92" name="Freeform 58"/>
          <p:cNvSpPr>
            <a:spLocks noChangeAspect="1" noEditPoints="1"/>
          </p:cNvSpPr>
          <p:nvPr/>
        </p:nvSpPr>
        <p:spPr bwMode="auto">
          <a:xfrm>
            <a:off x="10958594" y="5765723"/>
            <a:ext cx="933900" cy="559562"/>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p>
        </p:txBody>
      </p:sp>
      <p:cxnSp>
        <p:nvCxnSpPr>
          <p:cNvPr id="93" name="Straight Arrow Connector 92"/>
          <p:cNvCxnSpPr/>
          <p:nvPr/>
        </p:nvCxnSpPr>
        <p:spPr>
          <a:xfrm>
            <a:off x="415010" y="6393938"/>
            <a:ext cx="11606454" cy="0"/>
          </a:xfrm>
          <a:prstGeom prst="straightConnector1">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697501" y="1475646"/>
            <a:ext cx="2705040" cy="1868525"/>
            <a:chOff x="697501" y="1475646"/>
            <a:chExt cx="2705040" cy="1868525"/>
          </a:xfrm>
        </p:grpSpPr>
        <p:sp>
          <p:nvSpPr>
            <p:cNvPr id="99" name="Rectangle 98"/>
            <p:cNvSpPr/>
            <p:nvPr/>
          </p:nvSpPr>
          <p:spPr>
            <a:xfrm>
              <a:off x="697992" y="1475646"/>
              <a:ext cx="2704549" cy="932603"/>
            </a:xfrm>
            <a:prstGeom prst="rect">
              <a:avLst/>
            </a:prstGeom>
            <a:solidFill>
              <a:schemeClr val="accent1"/>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Secure</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End-to-end</a:t>
              </a:r>
            </a:p>
          </p:txBody>
        </p:sp>
        <p:sp>
          <p:nvSpPr>
            <p:cNvPr id="100" name="Rectangle 99"/>
            <p:cNvSpPr/>
            <p:nvPr/>
          </p:nvSpPr>
          <p:spPr>
            <a:xfrm>
              <a:off x="697501"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1"/>
                  </a:solidFill>
                </a:rPr>
                <a:t>From endpoint and connection through to data and the cloud</a:t>
              </a:r>
            </a:p>
          </p:txBody>
        </p:sp>
        <p:sp>
          <p:nvSpPr>
            <p:cNvPr id="101" name="Freeform 94"/>
            <p:cNvSpPr>
              <a:spLocks noChangeAspect="1"/>
            </p:cNvSpPr>
            <p:nvPr/>
          </p:nvSpPr>
          <p:spPr bwMode="auto">
            <a:xfrm>
              <a:off x="2889095" y="1819430"/>
              <a:ext cx="414229" cy="466302"/>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grpSp>
      <p:grpSp>
        <p:nvGrpSpPr>
          <p:cNvPr id="102" name="Group 101"/>
          <p:cNvGrpSpPr/>
          <p:nvPr/>
        </p:nvGrpSpPr>
        <p:grpSpPr>
          <a:xfrm>
            <a:off x="6248796" y="1475646"/>
            <a:ext cx="2712424" cy="1868525"/>
            <a:chOff x="6248796" y="1475646"/>
            <a:chExt cx="2712424" cy="1868525"/>
          </a:xfrm>
        </p:grpSpPr>
        <p:sp>
          <p:nvSpPr>
            <p:cNvPr id="103" name="Rectangle 102"/>
            <p:cNvSpPr/>
            <p:nvPr/>
          </p:nvSpPr>
          <p:spPr>
            <a:xfrm>
              <a:off x="6256671" y="1475646"/>
              <a:ext cx="2704549" cy="932603"/>
            </a:xfrm>
            <a:prstGeom prst="rect">
              <a:avLst/>
            </a:prstGeom>
            <a:solidFill>
              <a:schemeClr val="accent4"/>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Open</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Connect anything</a:t>
              </a:r>
            </a:p>
          </p:txBody>
        </p:sp>
        <p:sp>
          <p:nvSpPr>
            <p:cNvPr id="104" name="Rectangle 103"/>
            <p:cNvSpPr/>
            <p:nvPr/>
          </p:nvSpPr>
          <p:spPr>
            <a:xfrm>
              <a:off x="6248796" y="2411568"/>
              <a:ext cx="2712424"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4"/>
                  </a:solidFill>
                </a:rPr>
                <a:t>Any device, OS, data source, software, or service</a:t>
              </a:r>
            </a:p>
          </p:txBody>
        </p:sp>
        <p:sp>
          <p:nvSpPr>
            <p:cNvPr id="105" name="Freeform 21"/>
            <p:cNvSpPr>
              <a:spLocks noChangeAspect="1" noEditPoints="1"/>
            </p:cNvSpPr>
            <p:nvPr/>
          </p:nvSpPr>
          <p:spPr bwMode="black">
            <a:xfrm>
              <a:off x="8395702" y="1819430"/>
              <a:ext cx="466302" cy="466302"/>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grpSp>
      <p:grpSp>
        <p:nvGrpSpPr>
          <p:cNvPr id="106" name="Group 105"/>
          <p:cNvGrpSpPr/>
          <p:nvPr/>
        </p:nvGrpSpPr>
        <p:grpSpPr>
          <a:xfrm>
            <a:off x="3469306" y="1475646"/>
            <a:ext cx="2712724" cy="1868525"/>
            <a:chOff x="3469306" y="1475646"/>
            <a:chExt cx="2712724" cy="1868525"/>
          </a:xfrm>
        </p:grpSpPr>
        <p:sp>
          <p:nvSpPr>
            <p:cNvPr id="107" name="Rectangle 106"/>
            <p:cNvSpPr/>
            <p:nvPr/>
          </p:nvSpPr>
          <p:spPr>
            <a:xfrm>
              <a:off x="3469306" y="1475646"/>
              <a:ext cx="2704549" cy="932603"/>
            </a:xfrm>
            <a:prstGeom prst="rect">
              <a:avLst/>
            </a:prstGeom>
            <a:solidFill>
              <a:schemeClr val="tx2"/>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Fast</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Start in minutes</a:t>
              </a:r>
            </a:p>
          </p:txBody>
        </p:sp>
        <p:sp>
          <p:nvSpPr>
            <p:cNvPr id="108" name="Rectangle 107"/>
            <p:cNvSpPr/>
            <p:nvPr/>
          </p:nvSpPr>
          <p:spPr>
            <a:xfrm>
              <a:off x="3477481"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tx2"/>
                  </a:solidFill>
                </a:rPr>
                <a:t>Preconfigured solutions for the most common IoT scenarios</a:t>
              </a:r>
            </a:p>
          </p:txBody>
        </p:sp>
        <p:grpSp>
          <p:nvGrpSpPr>
            <p:cNvPr id="109" name="Group 108"/>
            <p:cNvGrpSpPr>
              <a:grpSpLocks noChangeAspect="1"/>
            </p:cNvGrpSpPr>
            <p:nvPr/>
          </p:nvGrpSpPr>
          <p:grpSpPr>
            <a:xfrm>
              <a:off x="5525920" y="1889375"/>
              <a:ext cx="547934" cy="373041"/>
              <a:chOff x="2602933" y="1615439"/>
              <a:chExt cx="538364" cy="366526"/>
            </a:xfrm>
          </p:grpSpPr>
          <p:sp>
            <p:nvSpPr>
              <p:cNvPr id="110" name="Isosceles Triangle 109"/>
              <p:cNvSpPr/>
              <p:nvPr/>
            </p:nvSpPr>
            <p:spPr bwMode="auto">
              <a:xfrm rot="5400000">
                <a:off x="2557213" y="1661159"/>
                <a:ext cx="365760" cy="274320"/>
              </a:xfrm>
              <a:prstGeom prst="triangle">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5400000">
                <a:off x="2821257" y="1661925"/>
                <a:ext cx="365760" cy="274320"/>
              </a:xfrm>
              <a:prstGeom prst="triangle">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p:cNvGrpSpPr/>
          <p:nvPr/>
        </p:nvGrpSpPr>
        <p:grpSpPr>
          <a:xfrm>
            <a:off x="428626" y="5158881"/>
            <a:ext cx="11579224" cy="466302"/>
            <a:chOff x="428626" y="5120781"/>
            <a:chExt cx="11579224" cy="466302"/>
          </a:xfrm>
        </p:grpSpPr>
        <p:sp>
          <p:nvSpPr>
            <p:cNvPr id="113" name="Rectangle 112"/>
            <p:cNvSpPr/>
            <p:nvPr/>
          </p:nvSpPr>
          <p:spPr>
            <a:xfrm>
              <a:off x="428626" y="5120781"/>
              <a:ext cx="11579224" cy="466302"/>
            </a:xfrm>
            <a:prstGeom prst="rect">
              <a:avLst/>
            </a:prstGeom>
            <a:solidFill>
              <a:schemeClr val="bg1">
                <a:lumMod val="50000"/>
              </a:schemeClr>
            </a:solidFill>
            <a:ln w="6350">
              <a:solidFill>
                <a:schemeClr val="bg1">
                  <a:lumMod val="50000"/>
                </a:schemeClr>
              </a:solidFill>
            </a:ln>
          </p:spPr>
          <p:txBody>
            <a:bodyPr wrap="square" anchor="ctr">
              <a:noAutofit/>
            </a:bodyPr>
            <a:lstStyle/>
            <a:p>
              <a:pPr algn="ctr" defTabSz="950798">
                <a:lnSpc>
                  <a:spcPct val="90000"/>
                </a:lnSpc>
                <a:defRPr/>
              </a:pPr>
              <a:r>
                <a:rPr lang="en-US" dirty="0">
                  <a:solidFill>
                    <a:schemeClr val="bg1"/>
                  </a:solidFill>
                </a:rPr>
                <a:t>Magic Quadrant Leader, </a:t>
              </a:r>
              <a:r>
                <a:rPr lang="en-US" dirty="0">
                  <a:solidFill>
                    <a:schemeClr val="bg1"/>
                  </a:solidFill>
                  <a:latin typeface="+mj-lt"/>
                </a:rPr>
                <a:t>Business Intelligence and Analytics Platforms*</a:t>
              </a:r>
            </a:p>
          </p:txBody>
        </p:sp>
        <p:sp>
          <p:nvSpPr>
            <p:cNvPr id="114" name="Freeform 23"/>
            <p:cNvSpPr/>
            <p:nvPr/>
          </p:nvSpPr>
          <p:spPr bwMode="auto">
            <a:xfrm>
              <a:off x="2402328" y="5184447"/>
              <a:ext cx="245566" cy="390535"/>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7" name="Group 116"/>
          <p:cNvGrpSpPr/>
          <p:nvPr/>
        </p:nvGrpSpPr>
        <p:grpSpPr>
          <a:xfrm>
            <a:off x="9027986" y="1475646"/>
            <a:ext cx="2710989" cy="1868525"/>
            <a:chOff x="9027986" y="1475646"/>
            <a:chExt cx="2710989" cy="1868525"/>
          </a:xfrm>
        </p:grpSpPr>
        <p:sp>
          <p:nvSpPr>
            <p:cNvPr id="118" name="Rectangle 117"/>
            <p:cNvSpPr/>
            <p:nvPr/>
          </p:nvSpPr>
          <p:spPr>
            <a:xfrm>
              <a:off x="9027986" y="1475646"/>
              <a:ext cx="2704549" cy="932603"/>
            </a:xfrm>
            <a:prstGeom prst="rect">
              <a:avLst/>
            </a:prstGeom>
            <a:solidFill>
              <a:schemeClr val="accent5"/>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Scalable</a:t>
              </a:r>
              <a:br>
                <a:rPr lang="en-US" sz="2000" dirty="0">
                  <a:solidFill>
                    <a:schemeClr val="bg1"/>
                  </a:solidFill>
                  <a:ea typeface="Segoe UI" pitchFamily="34" charset="0"/>
                  <a:cs typeface="Segoe UI" pitchFamily="34" charset="0"/>
                </a:rPr>
              </a:br>
              <a:r>
                <a:rPr lang="en-US" dirty="0">
                  <a:solidFill>
                    <a:schemeClr val="bg1"/>
                  </a:solidFill>
                  <a:ea typeface="Segoe UI" pitchFamily="34" charset="0"/>
                  <a:cs typeface="Segoe UI" pitchFamily="34" charset="0"/>
                </a:rPr>
                <a:t>Grow effortlessly</a:t>
              </a:r>
              <a:endParaRPr lang="en-US" sz="2000" dirty="0">
                <a:solidFill>
                  <a:schemeClr val="bg1"/>
                </a:solidFill>
                <a:ea typeface="Segoe UI" pitchFamily="34" charset="0"/>
                <a:cs typeface="Segoe UI" pitchFamily="34" charset="0"/>
              </a:endParaRPr>
            </a:p>
          </p:txBody>
        </p:sp>
        <p:sp>
          <p:nvSpPr>
            <p:cNvPr id="121" name="Rectangle 120"/>
            <p:cNvSpPr/>
            <p:nvPr/>
          </p:nvSpPr>
          <p:spPr>
            <a:xfrm>
              <a:off x="9034426"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5"/>
                  </a:solidFill>
                </a:rPr>
                <a:t>Millions of devices, terabytes of data, on-premises and in the cloud, in 30 regions worldwide</a:t>
              </a:r>
            </a:p>
          </p:txBody>
        </p:sp>
        <p:sp>
          <p:nvSpPr>
            <p:cNvPr id="122" name="Freeform 15"/>
            <p:cNvSpPr>
              <a:spLocks noChangeAspect="1" noEditPoints="1"/>
            </p:cNvSpPr>
            <p:nvPr/>
          </p:nvSpPr>
          <p:spPr bwMode="black">
            <a:xfrm>
              <a:off x="11213647" y="1853920"/>
              <a:ext cx="419671" cy="420154"/>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grpSp>
      <p:grpSp>
        <p:nvGrpSpPr>
          <p:cNvPr id="4" name="Group 3"/>
          <p:cNvGrpSpPr/>
          <p:nvPr/>
        </p:nvGrpSpPr>
        <p:grpSpPr>
          <a:xfrm>
            <a:off x="1742802" y="3451161"/>
            <a:ext cx="8981196" cy="975443"/>
            <a:chOff x="1742802" y="3451161"/>
            <a:chExt cx="8981196" cy="975443"/>
          </a:xfrm>
        </p:grpSpPr>
        <p:cxnSp>
          <p:nvCxnSpPr>
            <p:cNvPr id="123" name="Straight Arrow Connector 122"/>
            <p:cNvCxnSpPr/>
            <p:nvPr/>
          </p:nvCxnSpPr>
          <p:spPr>
            <a:xfrm>
              <a:off x="2567972" y="3902567"/>
              <a:ext cx="7274306" cy="0"/>
            </a:xfrm>
            <a:prstGeom prst="straightConnector1">
              <a:avLst/>
            </a:prstGeom>
            <a:ln w="127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flipH="1">
              <a:off x="10018770" y="4211237"/>
              <a:ext cx="705228" cy="149887"/>
            </a:xfrm>
            <a:prstGeom prst="rect">
              <a:avLst/>
            </a:prstGeom>
            <a:noFill/>
          </p:spPr>
          <p:txBody>
            <a:bodyPr wrap="square" lIns="0" tIns="0" rIns="0" bIns="0" anchor="ctr">
              <a:spAutoFit/>
            </a:bodyPr>
            <a:lstStyle/>
            <a:p>
              <a:pPr algn="ctr" defTabSz="932597">
                <a:defRPr/>
              </a:pPr>
              <a:r>
                <a:rPr lang="en-US" dirty="0"/>
                <a:t>People</a:t>
              </a:r>
            </a:p>
          </p:txBody>
        </p:sp>
        <p:grpSp>
          <p:nvGrpSpPr>
            <p:cNvPr id="126" name="Group 125"/>
            <p:cNvGrpSpPr/>
            <p:nvPr/>
          </p:nvGrpSpPr>
          <p:grpSpPr>
            <a:xfrm>
              <a:off x="10018770" y="3451164"/>
              <a:ext cx="705228" cy="705227"/>
              <a:chOff x="10018770" y="3451164"/>
              <a:chExt cx="705228" cy="705227"/>
            </a:xfrm>
          </p:grpSpPr>
          <p:sp>
            <p:nvSpPr>
              <p:cNvPr id="127" name="Oval 126"/>
              <p:cNvSpPr>
                <a:spLocks noChangeAspect="1"/>
              </p:cNvSpPr>
              <p:nvPr/>
            </p:nvSpPr>
            <p:spPr bwMode="auto">
              <a:xfrm>
                <a:off x="10018770" y="3451164"/>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135" name="Freeform 5"/>
              <p:cNvSpPr>
                <a:spLocks noChangeAspect="1" noEditPoints="1"/>
              </p:cNvSpPr>
              <p:nvPr/>
            </p:nvSpPr>
            <p:spPr bwMode="auto">
              <a:xfrm>
                <a:off x="10124734" y="3602284"/>
                <a:ext cx="493300" cy="402987"/>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190" name="Rectangle 189"/>
            <p:cNvSpPr/>
            <p:nvPr/>
          </p:nvSpPr>
          <p:spPr>
            <a:xfrm>
              <a:off x="5277428" y="4211236"/>
              <a:ext cx="256752" cy="149887"/>
            </a:xfrm>
            <a:prstGeom prst="rect">
              <a:avLst/>
            </a:prstGeom>
            <a:noFill/>
          </p:spPr>
          <p:txBody>
            <a:bodyPr wrap="none" lIns="0" tIns="0" rIns="0" bIns="0" anchor="ctr">
              <a:spAutoFit/>
            </a:bodyPr>
            <a:lstStyle/>
            <a:p>
              <a:pPr algn="ctr" defTabSz="932597">
                <a:defRPr/>
              </a:pPr>
              <a:r>
                <a:rPr lang="en-US" dirty="0"/>
                <a:t>Data</a:t>
              </a:r>
            </a:p>
          </p:txBody>
        </p:sp>
        <p:grpSp>
          <p:nvGrpSpPr>
            <p:cNvPr id="191" name="Group 190"/>
            <p:cNvGrpSpPr/>
            <p:nvPr/>
          </p:nvGrpSpPr>
          <p:grpSpPr>
            <a:xfrm>
              <a:off x="5053190" y="3451161"/>
              <a:ext cx="705228" cy="705227"/>
              <a:chOff x="5053190" y="3451161"/>
              <a:chExt cx="705228" cy="705227"/>
            </a:xfrm>
          </p:grpSpPr>
          <p:sp>
            <p:nvSpPr>
              <p:cNvPr id="192" name="Oval 191"/>
              <p:cNvSpPr>
                <a:spLocks noChangeAspect="1"/>
              </p:cNvSpPr>
              <p:nvPr/>
            </p:nvSpPr>
            <p:spPr bwMode="auto">
              <a:xfrm>
                <a:off x="5053190"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193" name="Freeform 167"/>
              <p:cNvSpPr>
                <a:spLocks noChangeAspect="1"/>
              </p:cNvSpPr>
              <p:nvPr/>
            </p:nvSpPr>
            <p:spPr bwMode="black">
              <a:xfrm>
                <a:off x="5222628" y="3602281"/>
                <a:ext cx="366352" cy="40298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4" name="Rectangle 193"/>
            <p:cNvSpPr/>
            <p:nvPr/>
          </p:nvSpPr>
          <p:spPr>
            <a:xfrm flipH="1">
              <a:off x="6414910" y="4150787"/>
              <a:ext cx="1292176" cy="274636"/>
            </a:xfrm>
            <a:prstGeom prst="rect">
              <a:avLst/>
            </a:prstGeom>
            <a:noFill/>
          </p:spPr>
          <p:txBody>
            <a:bodyPr wrap="square" lIns="0" tIns="0" rIns="0" bIns="0" anchor="ctr">
              <a:spAutoFit/>
            </a:bodyPr>
            <a:lstStyle/>
            <a:p>
              <a:pPr algn="ctr" defTabSz="932597">
                <a:defRPr/>
              </a:pPr>
              <a:r>
                <a:rPr lang="en-US" dirty="0"/>
                <a:t>Insights</a:t>
              </a:r>
            </a:p>
          </p:txBody>
        </p:sp>
        <p:grpSp>
          <p:nvGrpSpPr>
            <p:cNvPr id="195" name="Group 194"/>
            <p:cNvGrpSpPr/>
            <p:nvPr/>
          </p:nvGrpSpPr>
          <p:grpSpPr>
            <a:xfrm>
              <a:off x="6708384" y="3453088"/>
              <a:ext cx="705228" cy="705227"/>
              <a:chOff x="6708384" y="3453088"/>
              <a:chExt cx="705228" cy="705227"/>
            </a:xfrm>
          </p:grpSpPr>
          <p:sp>
            <p:nvSpPr>
              <p:cNvPr id="196" name="Oval 195"/>
              <p:cNvSpPr>
                <a:spLocks noChangeAspect="1"/>
              </p:cNvSpPr>
              <p:nvPr/>
            </p:nvSpPr>
            <p:spPr bwMode="auto">
              <a:xfrm>
                <a:off x="6708384" y="3453088"/>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grpSp>
            <p:nvGrpSpPr>
              <p:cNvPr id="197" name="Group 196"/>
              <p:cNvGrpSpPr/>
              <p:nvPr/>
            </p:nvGrpSpPr>
            <p:grpSpPr>
              <a:xfrm>
                <a:off x="6910147" y="3553834"/>
                <a:ext cx="301702" cy="503734"/>
                <a:chOff x="7132547" y="2785951"/>
                <a:chExt cx="557558" cy="930924"/>
              </a:xfrm>
            </p:grpSpPr>
            <p:sp>
              <p:nvSpPr>
                <p:cNvPr id="198" name="Rectangle 5"/>
                <p:cNvSpPr>
                  <a:spLocks noChangeArrowheads="1"/>
                </p:cNvSpPr>
                <p:nvPr/>
              </p:nvSpPr>
              <p:spPr bwMode="auto">
                <a:xfrm>
                  <a:off x="7281894" y="3471699"/>
                  <a:ext cx="258867" cy="49782"/>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algn="ctr" defTabSz="932563"/>
                  <a:endParaRPr lang="en-US">
                    <a:solidFill>
                      <a:srgbClr val="505050"/>
                    </a:solidFill>
                  </a:endParaRPr>
                </a:p>
              </p:txBody>
            </p:sp>
            <p:sp>
              <p:nvSpPr>
                <p:cNvPr id="199" name="Rectangle 7"/>
                <p:cNvSpPr>
                  <a:spLocks noChangeArrowheads="1"/>
                </p:cNvSpPr>
                <p:nvPr/>
              </p:nvSpPr>
              <p:spPr bwMode="auto">
                <a:xfrm>
                  <a:off x="7311762" y="3668337"/>
                  <a:ext cx="199128" cy="485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algn="ctr" defTabSz="932563"/>
                  <a:endParaRPr lang="en-US">
                    <a:solidFill>
                      <a:srgbClr val="505050"/>
                    </a:solidFill>
                  </a:endParaRPr>
                </a:p>
              </p:txBody>
            </p:sp>
            <p:grpSp>
              <p:nvGrpSpPr>
                <p:cNvPr id="200" name="Group 199"/>
                <p:cNvGrpSpPr/>
                <p:nvPr/>
              </p:nvGrpSpPr>
              <p:grpSpPr>
                <a:xfrm>
                  <a:off x="7132547" y="2785951"/>
                  <a:ext cx="557558" cy="832604"/>
                  <a:chOff x="8202499" y="3549917"/>
                  <a:chExt cx="273831" cy="408913"/>
                </a:xfrm>
              </p:grpSpPr>
              <p:sp>
                <p:nvSpPr>
                  <p:cNvPr id="201" name="Rectangle 6"/>
                  <p:cNvSpPr>
                    <a:spLocks noChangeArrowheads="1"/>
                  </p:cNvSpPr>
                  <p:nvPr/>
                </p:nvSpPr>
                <p:spPr bwMode="auto">
                  <a:xfrm>
                    <a:off x="8275847" y="3934992"/>
                    <a:ext cx="127136" cy="238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02" name="Freeform 8"/>
                  <p:cNvSpPr>
                    <a:spLocks noEditPoints="1"/>
                  </p:cNvSpPr>
                  <p:nvPr/>
                </p:nvSpPr>
                <p:spPr bwMode="auto">
                  <a:xfrm>
                    <a:off x="8202499" y="3549917"/>
                    <a:ext cx="273831" cy="312950"/>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sp>
          <p:nvSpPr>
            <p:cNvPr id="203" name="Rectangle 202"/>
            <p:cNvSpPr/>
            <p:nvPr/>
          </p:nvSpPr>
          <p:spPr>
            <a:xfrm flipH="1">
              <a:off x="8363578" y="4211236"/>
              <a:ext cx="705228" cy="149887"/>
            </a:xfrm>
            <a:prstGeom prst="rect">
              <a:avLst/>
            </a:prstGeom>
            <a:noFill/>
          </p:spPr>
          <p:txBody>
            <a:bodyPr wrap="square" lIns="0" tIns="0" rIns="0" bIns="0" anchor="ctr">
              <a:spAutoFit/>
            </a:bodyPr>
            <a:lstStyle/>
            <a:p>
              <a:pPr algn="ctr" defTabSz="932597">
                <a:defRPr/>
              </a:pPr>
              <a:r>
                <a:rPr lang="en-US" dirty="0"/>
                <a:t>Action</a:t>
              </a:r>
            </a:p>
          </p:txBody>
        </p:sp>
        <p:grpSp>
          <p:nvGrpSpPr>
            <p:cNvPr id="204" name="Group 203"/>
            <p:cNvGrpSpPr/>
            <p:nvPr/>
          </p:nvGrpSpPr>
          <p:grpSpPr>
            <a:xfrm>
              <a:off x="8363578" y="3451161"/>
              <a:ext cx="705228" cy="705227"/>
              <a:chOff x="8363578" y="3451161"/>
              <a:chExt cx="705228" cy="705227"/>
            </a:xfrm>
          </p:grpSpPr>
          <p:sp>
            <p:nvSpPr>
              <p:cNvPr id="205" name="Oval 204"/>
              <p:cNvSpPr>
                <a:spLocks noChangeAspect="1"/>
              </p:cNvSpPr>
              <p:nvPr/>
            </p:nvSpPr>
            <p:spPr bwMode="auto">
              <a:xfrm>
                <a:off x="8363578"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206" name="Freeform 104"/>
              <p:cNvSpPr>
                <a:spLocks noChangeAspect="1"/>
              </p:cNvSpPr>
              <p:nvPr/>
            </p:nvSpPr>
            <p:spPr bwMode="black">
              <a:xfrm>
                <a:off x="8600563" y="3602281"/>
                <a:ext cx="231257" cy="402987"/>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noAutofit/>
              </a:bodyPr>
              <a:lstStyle/>
              <a:p>
                <a:endParaRPr lang="en-US" dirty="0"/>
              </a:p>
            </p:txBody>
          </p:sp>
        </p:grpSp>
        <p:sp>
          <p:nvSpPr>
            <p:cNvPr id="207" name="Rectangle 206"/>
            <p:cNvSpPr/>
            <p:nvPr/>
          </p:nvSpPr>
          <p:spPr>
            <a:xfrm flipH="1">
              <a:off x="3135088" y="4149605"/>
              <a:ext cx="1229820" cy="276999"/>
            </a:xfrm>
            <a:prstGeom prst="rect">
              <a:avLst/>
            </a:prstGeom>
            <a:noFill/>
          </p:spPr>
          <p:txBody>
            <a:bodyPr wrap="square" lIns="0" tIns="0" rIns="0" bIns="0" anchor="ctr">
              <a:spAutoFit/>
            </a:bodyPr>
            <a:lstStyle/>
            <a:p>
              <a:pPr algn="ctr" defTabSz="932597">
                <a:defRPr/>
              </a:pPr>
              <a:r>
                <a:rPr lang="en-US" dirty="0"/>
                <a:t>Gateways</a:t>
              </a:r>
            </a:p>
          </p:txBody>
        </p:sp>
        <p:grpSp>
          <p:nvGrpSpPr>
            <p:cNvPr id="208" name="Group 207"/>
            <p:cNvGrpSpPr/>
            <p:nvPr/>
          </p:nvGrpSpPr>
          <p:grpSpPr>
            <a:xfrm>
              <a:off x="3397996" y="3453088"/>
              <a:ext cx="705228" cy="705227"/>
              <a:chOff x="3397996" y="3453088"/>
              <a:chExt cx="705228" cy="705227"/>
            </a:xfrm>
          </p:grpSpPr>
          <p:sp>
            <p:nvSpPr>
              <p:cNvPr id="209" name="Oval 208"/>
              <p:cNvSpPr>
                <a:spLocks/>
              </p:cNvSpPr>
              <p:nvPr/>
            </p:nvSpPr>
            <p:spPr bwMode="auto">
              <a:xfrm>
                <a:off x="3397996" y="3453088"/>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grpSp>
            <p:nvGrpSpPr>
              <p:cNvPr id="210" name="Group 209"/>
              <p:cNvGrpSpPr>
                <a:grpSpLocks noChangeAspect="1"/>
              </p:cNvGrpSpPr>
              <p:nvPr/>
            </p:nvGrpSpPr>
            <p:grpSpPr>
              <a:xfrm rot="2710225">
                <a:off x="3574303" y="3605662"/>
                <a:ext cx="352614" cy="352614"/>
                <a:chOff x="5127780" y="3845695"/>
                <a:chExt cx="621230" cy="619124"/>
              </a:xfrm>
              <a:solidFill>
                <a:schemeClr val="bg1">
                  <a:lumMod val="50000"/>
                </a:schemeClr>
              </a:solidFill>
            </p:grpSpPr>
            <p:sp>
              <p:nvSpPr>
                <p:cNvPr id="211" name="Oval 5"/>
                <p:cNvSpPr>
                  <a:spLocks noChangeArrowheads="1"/>
                </p:cNvSpPr>
                <p:nvPr/>
              </p:nvSpPr>
              <p:spPr bwMode="auto">
                <a:xfrm>
                  <a:off x="5589361" y="4305711"/>
                  <a:ext cx="157212" cy="15698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2" name="Freeform 6"/>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3" name="Freeform 7"/>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4" name="Freeform 8"/>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grpSp>
        </p:grpSp>
        <p:sp>
          <p:nvSpPr>
            <p:cNvPr id="215" name="Rectangle 214"/>
            <p:cNvSpPr/>
            <p:nvPr/>
          </p:nvSpPr>
          <p:spPr>
            <a:xfrm>
              <a:off x="1885938" y="4211236"/>
              <a:ext cx="418957" cy="149887"/>
            </a:xfrm>
            <a:prstGeom prst="rect">
              <a:avLst/>
            </a:prstGeom>
          </p:spPr>
          <p:txBody>
            <a:bodyPr wrap="none" lIns="0" tIns="0" rIns="0" bIns="0" anchor="ctr">
              <a:spAutoFit/>
            </a:bodyPr>
            <a:lstStyle/>
            <a:p>
              <a:pPr algn="ctr"/>
              <a:r>
                <a:rPr lang="en-US" dirty="0"/>
                <a:t>Devices</a:t>
              </a:r>
            </a:p>
          </p:txBody>
        </p:sp>
        <p:grpSp>
          <p:nvGrpSpPr>
            <p:cNvPr id="216" name="Group 215"/>
            <p:cNvGrpSpPr/>
            <p:nvPr/>
          </p:nvGrpSpPr>
          <p:grpSpPr>
            <a:xfrm>
              <a:off x="1742802" y="3451161"/>
              <a:ext cx="705228" cy="705227"/>
              <a:chOff x="1742802" y="3451161"/>
              <a:chExt cx="705228" cy="705227"/>
            </a:xfrm>
          </p:grpSpPr>
          <p:sp>
            <p:nvSpPr>
              <p:cNvPr id="217" name="Oval 216"/>
              <p:cNvSpPr>
                <a:spLocks noChangeAspect="1"/>
              </p:cNvSpPr>
              <p:nvPr/>
            </p:nvSpPr>
            <p:spPr bwMode="auto">
              <a:xfrm>
                <a:off x="1742802"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218" name="Frame 5"/>
              <p:cNvSpPr/>
              <p:nvPr/>
            </p:nvSpPr>
            <p:spPr bwMode="auto">
              <a:xfrm>
                <a:off x="1897654" y="3606013"/>
                <a:ext cx="395524" cy="39552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55956" rIns="55956" bIns="111912" numCol="1" spcCol="0" rtlCol="0" fromWordArt="0" anchor="b" anchorCtr="0" forceAA="0" compatLnSpc="1">
                <a:prstTxWarp prst="textNoShape">
                  <a:avLst/>
                </a:prstTxWarp>
                <a:noAutofit/>
              </a:bodyPr>
              <a:lstStyle/>
              <a:p>
                <a:pPr algn="ctr" defTabSz="1118748" fontAlgn="base">
                  <a:spcBef>
                    <a:spcPct val="0"/>
                  </a:spcBef>
                  <a:spcAft>
                    <a:spcPct val="0"/>
                  </a:spcAft>
                </a:pPr>
                <a:endParaRPr lang="en-US" sz="2448" spc="-6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
        <p:nvSpPr>
          <p:cNvPr id="3" name="Rectangle 2"/>
          <p:cNvSpPr/>
          <p:nvPr/>
        </p:nvSpPr>
        <p:spPr>
          <a:xfrm>
            <a:off x="415010" y="6405697"/>
            <a:ext cx="11592840" cy="584775"/>
          </a:xfrm>
          <a:prstGeom prst="rect">
            <a:avLst/>
          </a:prstGeom>
        </p:spPr>
        <p:txBody>
          <a:bodyPr wrap="square">
            <a:spAutoFit/>
          </a:bodyPr>
          <a:lstStyle/>
          <a:p>
            <a:r>
              <a:rPr lang="en-US" sz="800" i="1" dirty="0">
                <a:solidFill>
                  <a:srgbClr val="505050"/>
                </a:solidFill>
              </a:rPr>
              <a:t>*February 2015. The Gartner Magic Quadrant for Business Intelligence and Analytics Platforms is the property of Gartner, Inc. and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The above graphics were published by Gartner, Inc. as part of a larger research document and should be evaluated in the context of the entire document.</a:t>
            </a:r>
            <a:endParaRPr lang="en-US" sz="800" dirty="0"/>
          </a:p>
        </p:txBody>
      </p:sp>
    </p:spTree>
    <p:extLst>
      <p:ext uri="{BB962C8B-B14F-4D97-AF65-F5344CB8AC3E}">
        <p14:creationId xmlns:p14="http://schemas.microsoft.com/office/powerpoint/2010/main" val="96031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a:t>An ecosystem </a:t>
            </a:r>
            <a:r>
              <a:rPr lang="en-US" dirty="0"/>
              <a:t>ready to support your IoT needs</a:t>
            </a:r>
          </a:p>
        </p:txBody>
      </p:sp>
      <p:pic>
        <p:nvPicPr>
          <p:cNvPr id="18" name="Picture 17"/>
          <p:cNvPicPr>
            <a:picLocks noChangeAspect="1"/>
          </p:cNvPicPr>
          <p:nvPr/>
        </p:nvPicPr>
        <p:blipFill rotWithShape="1">
          <a:blip r:embed="rId3"/>
          <a:srcRect l="2524" t="37479" r="2893" b="4446"/>
          <a:stretch/>
        </p:blipFill>
        <p:spPr>
          <a:xfrm>
            <a:off x="1399703" y="1157765"/>
            <a:ext cx="9691386" cy="3967128"/>
          </a:xfrm>
          <a:prstGeom prst="rect">
            <a:avLst/>
          </a:prstGeom>
        </p:spPr>
      </p:pic>
      <p:sp>
        <p:nvSpPr>
          <p:cNvPr id="71" name="TextBox 70"/>
          <p:cNvSpPr txBox="1"/>
          <p:nvPr/>
        </p:nvSpPr>
        <p:spPr>
          <a:xfrm>
            <a:off x="2984206" y="5865414"/>
            <a:ext cx="7364818" cy="84942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000" kern="0" dirty="0">
                <a:solidFill>
                  <a:schemeClr val="tx1">
                    <a:lumMod val="75000"/>
                  </a:schemeClr>
                </a:solidFill>
                <a:latin typeface="Segoe UI Light"/>
              </a:rPr>
              <a:t>https://www.microsoft.com/en-us/cloud-platform/internet-of-things-partners</a:t>
            </a:r>
            <a:endParaRPr kumimoji="0" lang="en-US" sz="2000" b="0" i="0" u="none" strike="noStrike" kern="0" cap="none" spc="0" normalizeH="0" baseline="0" noProof="0" dirty="0">
              <a:ln>
                <a:noFill/>
              </a:ln>
              <a:solidFill>
                <a:schemeClr val="tx1">
                  <a:lumMod val="75000"/>
                </a:schemeClr>
              </a:solidFill>
              <a:effectLst/>
              <a:uLnTx/>
              <a:uFillTx/>
              <a:latin typeface="Segoe UI Light"/>
            </a:endParaRPr>
          </a:p>
        </p:txBody>
      </p:sp>
      <p:sp>
        <p:nvSpPr>
          <p:cNvPr id="72" name="TextBox 71"/>
          <p:cNvSpPr txBox="1"/>
          <p:nvPr/>
        </p:nvSpPr>
        <p:spPr>
          <a:xfrm>
            <a:off x="3430773" y="5365898"/>
            <a:ext cx="5961321" cy="683222"/>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1" i="0" u="none" strike="noStrike" kern="0" cap="none" spc="0" normalizeH="0" baseline="0" noProof="0" dirty="0">
                <a:ln>
                  <a:noFill/>
                </a:ln>
                <a:effectLst/>
                <a:uLnTx/>
                <a:uFillTx/>
                <a:latin typeface="Segoe UI Light"/>
              </a:rPr>
              <a:t>Find a Partner</a:t>
            </a:r>
          </a:p>
        </p:txBody>
      </p:sp>
    </p:spTree>
    <p:extLst>
      <p:ext uri="{BB962C8B-B14F-4D97-AF65-F5344CB8AC3E}">
        <p14:creationId xmlns:p14="http://schemas.microsoft.com/office/powerpoint/2010/main" val="12860659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 y="-318"/>
            <a:ext cx="12435840" cy="6995160"/>
          </a:xfrm>
          <a:prstGeom prst="rect">
            <a:avLst/>
          </a:prstGeom>
        </p:spPr>
      </p:pic>
      <p:sp>
        <p:nvSpPr>
          <p:cNvPr id="9" name="Rectangle 8"/>
          <p:cNvSpPr/>
          <p:nvPr/>
        </p:nvSpPr>
        <p:spPr bwMode="auto">
          <a:xfrm>
            <a:off x="1" y="-318"/>
            <a:ext cx="1243647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nSpc>
                <a:spcPct val="100000"/>
              </a:lnSpc>
            </a:pPr>
            <a:r>
              <a:rPr lang="en-US" dirty="0"/>
              <a:t>Get started today</a:t>
            </a:r>
          </a:p>
        </p:txBody>
      </p:sp>
      <p:grpSp>
        <p:nvGrpSpPr>
          <p:cNvPr id="43" name="Group 42"/>
          <p:cNvGrpSpPr/>
          <p:nvPr/>
        </p:nvGrpSpPr>
        <p:grpSpPr>
          <a:xfrm>
            <a:off x="436245" y="1592263"/>
            <a:ext cx="6400800" cy="914400"/>
            <a:chOff x="436245" y="1592263"/>
            <a:chExt cx="6400800" cy="914400"/>
          </a:xfrm>
        </p:grpSpPr>
        <p:sp>
          <p:nvSpPr>
            <p:cNvPr id="44" name="Rectangle 43"/>
            <p:cNvSpPr/>
            <p:nvPr/>
          </p:nvSpPr>
          <p:spPr bwMode="auto">
            <a:xfrm>
              <a:off x="1459650" y="1592263"/>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Go to www.InternetOfYourThings.com</a:t>
              </a:r>
            </a:p>
          </p:txBody>
        </p:sp>
        <p:sp>
          <p:nvSpPr>
            <p:cNvPr id="45" name="Rectangle 44"/>
            <p:cNvSpPr/>
            <p:nvPr/>
          </p:nvSpPr>
          <p:spPr bwMode="auto">
            <a:xfrm>
              <a:off x="436245" y="1592263"/>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664843" y="1766359"/>
              <a:ext cx="566208" cy="566208"/>
              <a:chOff x="491067" y="1685994"/>
              <a:chExt cx="566208" cy="566208"/>
            </a:xfrm>
          </p:grpSpPr>
          <p:sp>
            <p:nvSpPr>
              <p:cNvPr id="47" name="Donut 46"/>
              <p:cNvSpPr/>
              <p:nvPr/>
            </p:nvSpPr>
            <p:spPr bwMode="auto">
              <a:xfrm>
                <a:off x="491067" y="1685994"/>
                <a:ext cx="566208" cy="566208"/>
              </a:xfrm>
              <a:prstGeom prst="donut">
                <a:avLst>
                  <a:gd name="adj" fmla="val 749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609599" y="1855659"/>
                <a:ext cx="329144" cy="226878"/>
                <a:chOff x="1298044" y="-1247827"/>
                <a:chExt cx="1313394" cy="905320"/>
              </a:xfrm>
              <a:solidFill>
                <a:schemeClr val="bg1"/>
              </a:solidFill>
            </p:grpSpPr>
            <p:sp>
              <p:nvSpPr>
                <p:cNvPr id="49" name="Pentagon 48"/>
                <p:cNvSpPr/>
                <p:nvPr/>
              </p:nvSpPr>
              <p:spPr bwMode="auto">
                <a:xfrm>
                  <a:off x="1298044" y="-918200"/>
                  <a:ext cx="1064156" cy="2324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Chevron 49"/>
                <p:cNvSpPr/>
                <p:nvPr/>
              </p:nvSpPr>
              <p:spPr bwMode="auto">
                <a:xfrm>
                  <a:off x="1993900" y="-1247827"/>
                  <a:ext cx="617538" cy="905320"/>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1" name="Group 50"/>
          <p:cNvGrpSpPr/>
          <p:nvPr/>
        </p:nvGrpSpPr>
        <p:grpSpPr>
          <a:xfrm>
            <a:off x="436245" y="2607072"/>
            <a:ext cx="6400800" cy="914400"/>
            <a:chOff x="436245" y="2629932"/>
            <a:chExt cx="6400800" cy="914400"/>
          </a:xfrm>
        </p:grpSpPr>
        <p:sp>
          <p:nvSpPr>
            <p:cNvPr id="52" name="Rectangle 51"/>
            <p:cNvSpPr/>
            <p:nvPr/>
          </p:nvSpPr>
          <p:spPr bwMode="auto">
            <a:xfrm>
              <a:off x="1459650" y="2629932"/>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Connect with your regional IoT team</a:t>
              </a:r>
            </a:p>
          </p:txBody>
        </p:sp>
        <p:grpSp>
          <p:nvGrpSpPr>
            <p:cNvPr id="53" name="Group 52"/>
            <p:cNvGrpSpPr/>
            <p:nvPr/>
          </p:nvGrpSpPr>
          <p:grpSpPr>
            <a:xfrm>
              <a:off x="436245" y="2629932"/>
              <a:ext cx="1023405" cy="914400"/>
              <a:chOff x="436245" y="2629932"/>
              <a:chExt cx="1023405" cy="914400"/>
            </a:xfrm>
          </p:grpSpPr>
          <p:sp>
            <p:nvSpPr>
              <p:cNvPr id="54" name="Rectangle 53"/>
              <p:cNvSpPr/>
              <p:nvPr/>
            </p:nvSpPr>
            <p:spPr bwMode="auto">
              <a:xfrm>
                <a:off x="436245" y="2629932"/>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p:cNvGrpSpPr/>
              <p:nvPr/>
            </p:nvGrpSpPr>
            <p:grpSpPr>
              <a:xfrm>
                <a:off x="604945" y="2969048"/>
                <a:ext cx="686005" cy="236169"/>
                <a:chOff x="566860" y="1459186"/>
                <a:chExt cx="11429616" cy="3934842"/>
              </a:xfrm>
              <a:solidFill>
                <a:schemeClr val="bg1"/>
              </a:solidFill>
            </p:grpSpPr>
            <p:sp>
              <p:nvSpPr>
                <p:cNvPr id="56" name="Freeform 55"/>
                <p:cNvSpPr/>
                <p:nvPr/>
              </p:nvSpPr>
              <p:spPr>
                <a:xfrm>
                  <a:off x="566860" y="1459186"/>
                  <a:ext cx="7248141" cy="3934842"/>
                </a:xfrm>
                <a:custGeom>
                  <a:avLst/>
                  <a:gdLst>
                    <a:gd name="connsiteX0" fmla="*/ 1967421 w 7248141"/>
                    <a:gd name="connsiteY0" fmla="*/ 0 h 3934842"/>
                    <a:gd name="connsiteX1" fmla="*/ 5280720 w 7248141"/>
                    <a:gd name="connsiteY1" fmla="*/ 0 h 3934842"/>
                    <a:gd name="connsiteX2" fmla="*/ 7248141 w 7248141"/>
                    <a:gd name="connsiteY2" fmla="*/ 1967421 h 3934842"/>
                    <a:gd name="connsiteX3" fmla="*/ 7248140 w 7248141"/>
                    <a:gd name="connsiteY3" fmla="*/ 1967421 h 3934842"/>
                    <a:gd name="connsiteX4" fmla="*/ 7208169 w 7248141"/>
                    <a:gd name="connsiteY4" fmla="*/ 2363925 h 3934842"/>
                    <a:gd name="connsiteX5" fmla="*/ 7178276 w 7248141"/>
                    <a:gd name="connsiteY5" fmla="*/ 2480186 h 3934842"/>
                    <a:gd name="connsiteX6" fmla="*/ 7156622 w 7248141"/>
                    <a:gd name="connsiteY6" fmla="*/ 2486035 h 3934842"/>
                    <a:gd name="connsiteX7" fmla="*/ 7061008 w 7248141"/>
                    <a:gd name="connsiteY7" fmla="*/ 2494471 h 3934842"/>
                    <a:gd name="connsiteX8" fmla="*/ 6463954 w 7248141"/>
                    <a:gd name="connsiteY8" fmla="*/ 2494471 h 3934842"/>
                    <a:gd name="connsiteX9" fmla="*/ 5961280 w 7248141"/>
                    <a:gd name="connsiteY9" fmla="*/ 2152386 h 3934842"/>
                    <a:gd name="connsiteX10" fmla="*/ 5944735 w 7248141"/>
                    <a:gd name="connsiteY10" fmla="*/ 2096680 h 3934842"/>
                    <a:gd name="connsiteX11" fmla="*/ 5957765 w 7248141"/>
                    <a:gd name="connsiteY11" fmla="*/ 1967421 h 3934842"/>
                    <a:gd name="connsiteX12" fmla="*/ 4979082 w 7248141"/>
                    <a:gd name="connsiteY12" fmla="*/ 988738 h 3934842"/>
                    <a:gd name="connsiteX13" fmla="*/ 2269058 w 7248141"/>
                    <a:gd name="connsiteY13" fmla="*/ 988738 h 3934842"/>
                    <a:gd name="connsiteX14" fmla="*/ 1290375 w 7248141"/>
                    <a:gd name="connsiteY14" fmla="*/ 1967421 h 3934842"/>
                    <a:gd name="connsiteX15" fmla="*/ 2269058 w 7248141"/>
                    <a:gd name="connsiteY15" fmla="*/ 2946104 h 3934842"/>
                    <a:gd name="connsiteX16" fmla="*/ 3940025 w 7248141"/>
                    <a:gd name="connsiteY16" fmla="*/ 2946104 h 3934842"/>
                    <a:gd name="connsiteX17" fmla="*/ 3981588 w 7248141"/>
                    <a:gd name="connsiteY17" fmla="*/ 3037314 h 3934842"/>
                    <a:gd name="connsiteX18" fmla="*/ 4663802 w 7248141"/>
                    <a:gd name="connsiteY18" fmla="*/ 3850017 h 3934842"/>
                    <a:gd name="connsiteX19" fmla="*/ 4786967 w 7248141"/>
                    <a:gd name="connsiteY19" fmla="*/ 3934842 h 3934842"/>
                    <a:gd name="connsiteX20" fmla="*/ 1967421 w 7248141"/>
                    <a:gd name="connsiteY20" fmla="*/ 3934841 h 3934842"/>
                    <a:gd name="connsiteX21" fmla="*/ 10158 w 7248141"/>
                    <a:gd name="connsiteY21" fmla="*/ 2168578 h 3934842"/>
                    <a:gd name="connsiteX22" fmla="*/ 0 w 7248141"/>
                    <a:gd name="connsiteY22" fmla="*/ 1967421 h 3934842"/>
                    <a:gd name="connsiteX23" fmla="*/ 10158 w 7248141"/>
                    <a:gd name="connsiteY23" fmla="*/ 1766264 h 3934842"/>
                    <a:gd name="connsiteX24" fmla="*/ 1967421 w 7248141"/>
                    <a:gd name="connsiteY24" fmla="*/ 0 h 393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8141" h="3934842">
                      <a:moveTo>
                        <a:pt x="1967421" y="0"/>
                      </a:moveTo>
                      <a:lnTo>
                        <a:pt x="5280720" y="0"/>
                      </a:lnTo>
                      <a:cubicBezTo>
                        <a:pt x="6367297" y="0"/>
                        <a:pt x="7248141" y="880844"/>
                        <a:pt x="7248141" y="1967421"/>
                      </a:cubicBezTo>
                      <a:lnTo>
                        <a:pt x="7248140" y="1967421"/>
                      </a:lnTo>
                      <a:cubicBezTo>
                        <a:pt x="7248140" y="2103243"/>
                        <a:pt x="7234377" y="2235851"/>
                        <a:pt x="7208169" y="2363925"/>
                      </a:cubicBezTo>
                      <a:lnTo>
                        <a:pt x="7178276" y="2480186"/>
                      </a:lnTo>
                      <a:lnTo>
                        <a:pt x="7156622" y="2486035"/>
                      </a:lnTo>
                      <a:cubicBezTo>
                        <a:pt x="7125588" y="2491578"/>
                        <a:pt x="7093636" y="2494471"/>
                        <a:pt x="7061008" y="2494471"/>
                      </a:cubicBezTo>
                      <a:lnTo>
                        <a:pt x="6463954" y="2494471"/>
                      </a:lnTo>
                      <a:cubicBezTo>
                        <a:pt x="6235559" y="2494471"/>
                        <a:pt x="6040274" y="2352716"/>
                        <a:pt x="5961280" y="2152386"/>
                      </a:cubicBezTo>
                      <a:lnTo>
                        <a:pt x="5944735" y="2096680"/>
                      </a:lnTo>
                      <a:lnTo>
                        <a:pt x="5957765" y="1967421"/>
                      </a:lnTo>
                      <a:cubicBezTo>
                        <a:pt x="5957765" y="1426909"/>
                        <a:pt x="5519594" y="988738"/>
                        <a:pt x="4979082" y="988738"/>
                      </a:cubicBezTo>
                      <a:lnTo>
                        <a:pt x="2269058" y="988738"/>
                      </a:lnTo>
                      <a:cubicBezTo>
                        <a:pt x="1728546" y="988738"/>
                        <a:pt x="1290375" y="1426909"/>
                        <a:pt x="1290375" y="1967421"/>
                      </a:cubicBezTo>
                      <a:cubicBezTo>
                        <a:pt x="1290375" y="2507933"/>
                        <a:pt x="1728546" y="2946104"/>
                        <a:pt x="2269058" y="2946104"/>
                      </a:cubicBezTo>
                      <a:lnTo>
                        <a:pt x="3940025" y="2946104"/>
                      </a:lnTo>
                      <a:lnTo>
                        <a:pt x="3981588" y="3037314"/>
                      </a:lnTo>
                      <a:cubicBezTo>
                        <a:pt x="4145377" y="3357088"/>
                        <a:pt x="4379607" y="3634815"/>
                        <a:pt x="4663802" y="3850017"/>
                      </a:cubicBezTo>
                      <a:lnTo>
                        <a:pt x="4786967" y="3934842"/>
                      </a:lnTo>
                      <a:lnTo>
                        <a:pt x="1967421" y="3934841"/>
                      </a:lnTo>
                      <a:cubicBezTo>
                        <a:pt x="948755" y="3934841"/>
                        <a:pt x="110909" y="3160662"/>
                        <a:pt x="10158" y="2168578"/>
                      </a:cubicBezTo>
                      <a:lnTo>
                        <a:pt x="0" y="1967421"/>
                      </a:lnTo>
                      <a:lnTo>
                        <a:pt x="10158" y="1766264"/>
                      </a:lnTo>
                      <a:cubicBezTo>
                        <a:pt x="110909" y="774179"/>
                        <a:pt x="948755" y="0"/>
                        <a:pt x="19674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p:cNvSpPr/>
                <p:nvPr/>
              </p:nvSpPr>
              <p:spPr>
                <a:xfrm>
                  <a:off x="4748335" y="1459186"/>
                  <a:ext cx="7248141" cy="3934842"/>
                </a:xfrm>
                <a:custGeom>
                  <a:avLst/>
                  <a:gdLst>
                    <a:gd name="connsiteX0" fmla="*/ 2451320 w 7248141"/>
                    <a:gd name="connsiteY0" fmla="*/ 0 h 3934842"/>
                    <a:gd name="connsiteX1" fmla="*/ 5280720 w 7248141"/>
                    <a:gd name="connsiteY1" fmla="*/ 0 h 3934842"/>
                    <a:gd name="connsiteX2" fmla="*/ 7248141 w 7248141"/>
                    <a:gd name="connsiteY2" fmla="*/ 1967421 h 3934842"/>
                    <a:gd name="connsiteX3" fmla="*/ 7248140 w 7248141"/>
                    <a:gd name="connsiteY3" fmla="*/ 1967421 h 3934842"/>
                    <a:gd name="connsiteX4" fmla="*/ 5280719 w 7248141"/>
                    <a:gd name="connsiteY4" fmla="*/ 3934842 h 3934842"/>
                    <a:gd name="connsiteX5" fmla="*/ 1967421 w 7248141"/>
                    <a:gd name="connsiteY5" fmla="*/ 3934841 h 3934842"/>
                    <a:gd name="connsiteX6" fmla="*/ 10158 w 7248141"/>
                    <a:gd name="connsiteY6" fmla="*/ 2168578 h 3934842"/>
                    <a:gd name="connsiteX7" fmla="*/ 0 w 7248141"/>
                    <a:gd name="connsiteY7" fmla="*/ 1967421 h 3934842"/>
                    <a:gd name="connsiteX8" fmla="*/ 10158 w 7248141"/>
                    <a:gd name="connsiteY8" fmla="*/ 1766264 h 3934842"/>
                    <a:gd name="connsiteX9" fmla="*/ 37551 w 7248141"/>
                    <a:gd name="connsiteY9" fmla="*/ 1582938 h 3934842"/>
                    <a:gd name="connsiteX10" fmla="*/ 74232 w 7248141"/>
                    <a:gd name="connsiteY10" fmla="*/ 1434549 h 3934842"/>
                    <a:gd name="connsiteX11" fmla="*/ 83107 w 7248141"/>
                    <a:gd name="connsiteY11" fmla="*/ 1432152 h 3934842"/>
                    <a:gd name="connsiteX12" fmla="*/ 178721 w 7248141"/>
                    <a:gd name="connsiteY12" fmla="*/ 1423715 h 3934842"/>
                    <a:gd name="connsiteX13" fmla="*/ 775775 w 7248141"/>
                    <a:gd name="connsiteY13" fmla="*/ 1423715 h 3934842"/>
                    <a:gd name="connsiteX14" fmla="*/ 1278450 w 7248141"/>
                    <a:gd name="connsiteY14" fmla="*/ 1765800 h 3934842"/>
                    <a:gd name="connsiteX15" fmla="*/ 1302528 w 7248141"/>
                    <a:gd name="connsiteY15" fmla="*/ 1846870 h 3934842"/>
                    <a:gd name="connsiteX16" fmla="*/ 1290375 w 7248141"/>
                    <a:gd name="connsiteY16" fmla="*/ 1967421 h 3934842"/>
                    <a:gd name="connsiteX17" fmla="*/ 2269058 w 7248141"/>
                    <a:gd name="connsiteY17" fmla="*/ 2946104 h 3934842"/>
                    <a:gd name="connsiteX18" fmla="*/ 4979082 w 7248141"/>
                    <a:gd name="connsiteY18" fmla="*/ 2946104 h 3934842"/>
                    <a:gd name="connsiteX19" fmla="*/ 5957765 w 7248141"/>
                    <a:gd name="connsiteY19" fmla="*/ 1967421 h 3934842"/>
                    <a:gd name="connsiteX20" fmla="*/ 4979082 w 7248141"/>
                    <a:gd name="connsiteY20" fmla="*/ 988738 h 3934842"/>
                    <a:gd name="connsiteX21" fmla="*/ 3287856 w 7248141"/>
                    <a:gd name="connsiteY21" fmla="*/ 988738 h 3934842"/>
                    <a:gd name="connsiteX22" fmla="*/ 3241532 w 7248141"/>
                    <a:gd name="connsiteY22" fmla="*/ 887082 h 3934842"/>
                    <a:gd name="connsiteX23" fmla="*/ 2559318 w 7248141"/>
                    <a:gd name="connsiteY23" fmla="*/ 74380 h 393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8141" h="3934842">
                      <a:moveTo>
                        <a:pt x="2451320" y="0"/>
                      </a:moveTo>
                      <a:lnTo>
                        <a:pt x="5280720" y="0"/>
                      </a:lnTo>
                      <a:cubicBezTo>
                        <a:pt x="6367297" y="0"/>
                        <a:pt x="7248141" y="880844"/>
                        <a:pt x="7248141" y="1967421"/>
                      </a:cubicBezTo>
                      <a:lnTo>
                        <a:pt x="7248140" y="1967421"/>
                      </a:lnTo>
                      <a:cubicBezTo>
                        <a:pt x="7248140" y="3053998"/>
                        <a:pt x="6367296" y="3934842"/>
                        <a:pt x="5280719" y="3934842"/>
                      </a:cubicBezTo>
                      <a:lnTo>
                        <a:pt x="1967421" y="3934841"/>
                      </a:lnTo>
                      <a:cubicBezTo>
                        <a:pt x="948755" y="3934841"/>
                        <a:pt x="110909" y="3160662"/>
                        <a:pt x="10158" y="2168578"/>
                      </a:cubicBezTo>
                      <a:lnTo>
                        <a:pt x="0" y="1967421"/>
                      </a:lnTo>
                      <a:lnTo>
                        <a:pt x="10158" y="1766264"/>
                      </a:lnTo>
                      <a:cubicBezTo>
                        <a:pt x="16455" y="1704259"/>
                        <a:pt x="25631" y="1643105"/>
                        <a:pt x="37551" y="1582938"/>
                      </a:cubicBezTo>
                      <a:lnTo>
                        <a:pt x="74232" y="1434549"/>
                      </a:lnTo>
                      <a:lnTo>
                        <a:pt x="83107" y="1432152"/>
                      </a:lnTo>
                      <a:cubicBezTo>
                        <a:pt x="114141" y="1426608"/>
                        <a:pt x="146094" y="1423715"/>
                        <a:pt x="178721" y="1423715"/>
                      </a:cubicBezTo>
                      <a:lnTo>
                        <a:pt x="775775" y="1423715"/>
                      </a:lnTo>
                      <a:cubicBezTo>
                        <a:pt x="1004170" y="1423715"/>
                        <a:pt x="1199456" y="1565471"/>
                        <a:pt x="1278450" y="1765800"/>
                      </a:cubicBezTo>
                      <a:lnTo>
                        <a:pt x="1302528" y="1846870"/>
                      </a:lnTo>
                      <a:lnTo>
                        <a:pt x="1290375" y="1967421"/>
                      </a:lnTo>
                      <a:cubicBezTo>
                        <a:pt x="1290375" y="2507933"/>
                        <a:pt x="1728546" y="2946104"/>
                        <a:pt x="2269058" y="2946104"/>
                      </a:cubicBezTo>
                      <a:lnTo>
                        <a:pt x="4979082" y="2946104"/>
                      </a:lnTo>
                      <a:cubicBezTo>
                        <a:pt x="5519594" y="2946104"/>
                        <a:pt x="5957765" y="2507933"/>
                        <a:pt x="5957765" y="1967421"/>
                      </a:cubicBezTo>
                      <a:cubicBezTo>
                        <a:pt x="5957765" y="1426909"/>
                        <a:pt x="5519594" y="988738"/>
                        <a:pt x="4979082" y="988738"/>
                      </a:cubicBezTo>
                      <a:lnTo>
                        <a:pt x="3287856" y="988738"/>
                      </a:lnTo>
                      <a:lnTo>
                        <a:pt x="3241532" y="887082"/>
                      </a:lnTo>
                      <a:cubicBezTo>
                        <a:pt x="3077744" y="567308"/>
                        <a:pt x="2843514" y="289582"/>
                        <a:pt x="2559318" y="7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58" name="Group 57"/>
          <p:cNvGrpSpPr/>
          <p:nvPr/>
        </p:nvGrpSpPr>
        <p:grpSpPr>
          <a:xfrm>
            <a:off x="436245" y="5651500"/>
            <a:ext cx="6400800" cy="914400"/>
            <a:chOff x="436245" y="5651500"/>
            <a:chExt cx="6400800" cy="914400"/>
          </a:xfrm>
        </p:grpSpPr>
        <p:sp>
          <p:nvSpPr>
            <p:cNvPr id="59" name="Rectangle 58"/>
            <p:cNvSpPr/>
            <p:nvPr/>
          </p:nvSpPr>
          <p:spPr bwMode="auto">
            <a:xfrm>
              <a:off x="1459650" y="5651500"/>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solidFill>
                    <a:schemeClr val="tx1"/>
                  </a:solidFill>
                </a:rPr>
                <a:t>Go through our Quick Start process</a:t>
              </a:r>
            </a:p>
          </p:txBody>
        </p:sp>
        <p:grpSp>
          <p:nvGrpSpPr>
            <p:cNvPr id="60" name="Group 59"/>
            <p:cNvGrpSpPr/>
            <p:nvPr/>
          </p:nvGrpSpPr>
          <p:grpSpPr>
            <a:xfrm>
              <a:off x="436245" y="5651500"/>
              <a:ext cx="1023405" cy="914400"/>
              <a:chOff x="436245" y="5651500"/>
              <a:chExt cx="1023405" cy="914400"/>
            </a:xfrm>
          </p:grpSpPr>
          <p:sp>
            <p:nvSpPr>
              <p:cNvPr id="61" name="Rectangle 60"/>
              <p:cNvSpPr/>
              <p:nvPr/>
            </p:nvSpPr>
            <p:spPr bwMode="auto">
              <a:xfrm>
                <a:off x="436245" y="5651500"/>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37"/>
              <p:cNvSpPr/>
              <p:nvPr/>
            </p:nvSpPr>
            <p:spPr>
              <a:xfrm>
                <a:off x="692574" y="5857092"/>
                <a:ext cx="510747" cy="503217"/>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3" name="Group 62"/>
          <p:cNvGrpSpPr/>
          <p:nvPr/>
        </p:nvGrpSpPr>
        <p:grpSpPr>
          <a:xfrm>
            <a:off x="436245" y="4636690"/>
            <a:ext cx="6400800" cy="914400"/>
            <a:chOff x="436245" y="4705270"/>
            <a:chExt cx="6400800" cy="914400"/>
          </a:xfrm>
        </p:grpSpPr>
        <p:sp>
          <p:nvSpPr>
            <p:cNvPr id="64" name="Rectangle 63"/>
            <p:cNvSpPr/>
            <p:nvPr/>
          </p:nvSpPr>
          <p:spPr bwMode="auto">
            <a:xfrm>
              <a:off x="1459650" y="4705270"/>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solidFill>
                    <a:schemeClr val="tx1"/>
                  </a:solidFill>
                </a:rPr>
                <a:t>Select a partner</a:t>
              </a:r>
            </a:p>
          </p:txBody>
        </p:sp>
        <p:grpSp>
          <p:nvGrpSpPr>
            <p:cNvPr id="65" name="Group 64"/>
            <p:cNvGrpSpPr/>
            <p:nvPr/>
          </p:nvGrpSpPr>
          <p:grpSpPr>
            <a:xfrm>
              <a:off x="436245" y="4705270"/>
              <a:ext cx="1023405" cy="914400"/>
              <a:chOff x="436245" y="4705270"/>
              <a:chExt cx="1023405" cy="914400"/>
            </a:xfrm>
          </p:grpSpPr>
          <p:sp>
            <p:nvSpPr>
              <p:cNvPr id="66" name="Rectangle 65"/>
              <p:cNvSpPr/>
              <p:nvPr/>
            </p:nvSpPr>
            <p:spPr bwMode="auto">
              <a:xfrm>
                <a:off x="436245" y="4705270"/>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643898" y="4977268"/>
                <a:ext cx="608098" cy="370404"/>
                <a:chOff x="10387012" y="4179358"/>
                <a:chExt cx="974726" cy="593725"/>
              </a:xfrm>
              <a:solidFill>
                <a:schemeClr val="bg1"/>
              </a:solidFill>
            </p:grpSpPr>
            <p:sp>
              <p:nvSpPr>
                <p:cNvPr id="68" name="Freeform 26"/>
                <p:cNvSpPr>
                  <a:spLocks/>
                </p:cNvSpPr>
                <p:nvPr/>
              </p:nvSpPr>
              <p:spPr bwMode="auto">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9" name="Freeform 27"/>
                <p:cNvSpPr>
                  <a:spLocks/>
                </p:cNvSpPr>
                <p:nvPr/>
              </p:nvSpPr>
              <p:spPr bwMode="auto">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0" name="Freeform 28"/>
                <p:cNvSpPr>
                  <a:spLocks/>
                </p:cNvSpPr>
                <p:nvPr/>
              </p:nvSpPr>
              <p:spPr bwMode="auto">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1" name="Freeform 29"/>
                <p:cNvSpPr>
                  <a:spLocks/>
                </p:cNvSpPr>
                <p:nvPr/>
              </p:nvSpPr>
              <p:spPr bwMode="auto">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2" name="Freeform 30"/>
                <p:cNvSpPr>
                  <a:spLocks/>
                </p:cNvSpPr>
                <p:nvPr/>
              </p:nvSpPr>
              <p:spPr bwMode="auto">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grpSp>
      <p:grpSp>
        <p:nvGrpSpPr>
          <p:cNvPr id="73" name="Group 72"/>
          <p:cNvGrpSpPr/>
          <p:nvPr/>
        </p:nvGrpSpPr>
        <p:grpSpPr>
          <a:xfrm>
            <a:off x="436245" y="3621881"/>
            <a:ext cx="6400800" cy="914400"/>
            <a:chOff x="436245" y="3667601"/>
            <a:chExt cx="6400800" cy="914400"/>
          </a:xfrm>
        </p:grpSpPr>
        <p:sp>
          <p:nvSpPr>
            <p:cNvPr id="74" name="Rectangle 73"/>
            <p:cNvSpPr/>
            <p:nvPr/>
          </p:nvSpPr>
          <p:spPr bwMode="auto">
            <a:xfrm>
              <a:off x="1459650" y="3667601"/>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Define your use case</a:t>
              </a:r>
            </a:p>
          </p:txBody>
        </p:sp>
        <p:grpSp>
          <p:nvGrpSpPr>
            <p:cNvPr id="75" name="Group 74"/>
            <p:cNvGrpSpPr/>
            <p:nvPr/>
          </p:nvGrpSpPr>
          <p:grpSpPr>
            <a:xfrm>
              <a:off x="436245" y="3667601"/>
              <a:ext cx="1023405" cy="914400"/>
              <a:chOff x="436245" y="3667601"/>
              <a:chExt cx="1023405" cy="914400"/>
            </a:xfrm>
          </p:grpSpPr>
          <p:sp>
            <p:nvSpPr>
              <p:cNvPr id="76" name="Rectangle 75"/>
              <p:cNvSpPr/>
              <p:nvPr/>
            </p:nvSpPr>
            <p:spPr bwMode="auto">
              <a:xfrm>
                <a:off x="436245" y="3667601"/>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p:nvPr/>
            </p:nvSpPr>
            <p:spPr>
              <a:xfrm>
                <a:off x="692726" y="3863004"/>
                <a:ext cx="510442" cy="52359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grpSp>
    </p:spTree>
    <p:extLst>
      <p:ext uri="{BB962C8B-B14F-4D97-AF65-F5344CB8AC3E}">
        <p14:creationId xmlns:p14="http://schemas.microsoft.com/office/powerpoint/2010/main" val="41170162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666297" y="4051074"/>
            <a:ext cx="7940040" cy="179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Thank you</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8160" y="432150"/>
            <a:ext cx="1669246" cy="415375"/>
          </a:xfrm>
          <a:prstGeom prst="rect">
            <a:avLst/>
          </a:prstGeom>
        </p:spPr>
      </p:pic>
      <p:sp>
        <p:nvSpPr>
          <p:cNvPr id="6" name="Rectangle 5"/>
          <p:cNvSpPr/>
          <p:nvPr/>
        </p:nvSpPr>
        <p:spPr>
          <a:xfrm>
            <a:off x="1892425" y="1405937"/>
            <a:ext cx="6216650" cy="2086725"/>
          </a:xfrm>
          <a:prstGeom prst="rect">
            <a:avLst/>
          </a:prstGeom>
        </p:spPr>
        <p:txBody>
          <a:bodyPr>
            <a:spAutoFit/>
          </a:bodyPr>
          <a:lstStyle/>
          <a:p>
            <a:pPr lvl="0">
              <a:lnSpc>
                <a:spcPct val="90000"/>
              </a:lnSpc>
              <a:buSzPct val="90000"/>
            </a:pPr>
            <a:r>
              <a:rPr lang="en-US" sz="2400" dirty="0">
                <a:gradFill>
                  <a:gsLst>
                    <a:gs pos="5833">
                      <a:srgbClr val="FFFFFF"/>
                    </a:gs>
                    <a:gs pos="53000">
                      <a:srgbClr val="FFFFFF"/>
                    </a:gs>
                  </a:gsLst>
                  <a:lin ang="5400000" scaled="0"/>
                </a:gradFill>
                <a:latin typeface="Segoe UI Light"/>
              </a:rPr>
              <a:t>Blain Barton</a:t>
            </a:r>
          </a:p>
          <a:p>
            <a:pPr lvl="0">
              <a:lnSpc>
                <a:spcPct val="90000"/>
              </a:lnSpc>
              <a:buSzPct val="90000"/>
            </a:pPr>
            <a:r>
              <a:rPr lang="en-US" sz="2400" dirty="0">
                <a:gradFill>
                  <a:gsLst>
                    <a:gs pos="5833">
                      <a:srgbClr val="FFFFFF"/>
                    </a:gs>
                    <a:gs pos="53000">
                      <a:srgbClr val="FFFFFF"/>
                    </a:gs>
                  </a:gsLst>
                  <a:lin ang="5400000" scaled="0"/>
                </a:gradFill>
                <a:latin typeface="Segoe UI Light"/>
              </a:rPr>
              <a:t>blainbar@microsoft.com</a:t>
            </a:r>
          </a:p>
          <a:p>
            <a:pPr lvl="0">
              <a:lnSpc>
                <a:spcPct val="90000"/>
              </a:lnSpc>
              <a:buSzPct val="90000"/>
            </a:pPr>
            <a:endParaRPr lang="en-US" sz="2400" dirty="0">
              <a:gradFill>
                <a:gsLst>
                  <a:gs pos="5833">
                    <a:srgbClr val="FFFFFF"/>
                  </a:gs>
                  <a:gs pos="53000">
                    <a:srgbClr val="FFFFFF"/>
                  </a:gs>
                </a:gsLst>
                <a:lin ang="5400000" scaled="0"/>
              </a:gradFill>
              <a:latin typeface="Segoe UI Light"/>
            </a:endParaRPr>
          </a:p>
          <a:p>
            <a:pPr lvl="0">
              <a:lnSpc>
                <a:spcPct val="90000"/>
              </a:lnSpc>
              <a:buSzPct val="90000"/>
            </a:pPr>
            <a:r>
              <a:rPr lang="en-US" sz="2400" dirty="0">
                <a:gradFill>
                  <a:gsLst>
                    <a:gs pos="5833">
                      <a:srgbClr val="FFFFFF"/>
                    </a:gs>
                    <a:gs pos="53000">
                      <a:srgbClr val="FFFFFF"/>
                    </a:gs>
                  </a:gsLst>
                  <a:lin ang="5400000" scaled="0"/>
                </a:gradFill>
                <a:latin typeface="Segoe UI Light"/>
              </a:rPr>
              <a:t>Facebook – Blain Barton</a:t>
            </a:r>
          </a:p>
          <a:p>
            <a:pPr lvl="0">
              <a:lnSpc>
                <a:spcPct val="90000"/>
              </a:lnSpc>
              <a:buSzPct val="90000"/>
            </a:pPr>
            <a:r>
              <a:rPr lang="en-US" sz="2400" dirty="0">
                <a:gradFill>
                  <a:gsLst>
                    <a:gs pos="5833">
                      <a:srgbClr val="FFFFFF"/>
                    </a:gs>
                    <a:gs pos="53000">
                      <a:srgbClr val="FFFFFF"/>
                    </a:gs>
                  </a:gsLst>
                  <a:lin ang="5400000" scaled="0"/>
                </a:gradFill>
                <a:latin typeface="Segoe UI Light"/>
              </a:rPr>
              <a:t>Twitter - @blainbar</a:t>
            </a:r>
          </a:p>
          <a:p>
            <a:pPr lvl="0">
              <a:lnSpc>
                <a:spcPct val="90000"/>
              </a:lnSpc>
              <a:buSzPct val="90000"/>
            </a:pPr>
            <a:r>
              <a:rPr lang="en-US" sz="2400" dirty="0">
                <a:gradFill>
                  <a:gsLst>
                    <a:gs pos="5833">
                      <a:srgbClr val="FFFFFF"/>
                    </a:gs>
                    <a:gs pos="53000">
                      <a:srgbClr val="FFFFFF"/>
                    </a:gs>
                  </a:gsLst>
                  <a:lin ang="5400000" scaled="0"/>
                </a:gradFill>
                <a:latin typeface="Segoe UI Light"/>
              </a:rPr>
              <a:t>LinkedIn – Blain Barton</a:t>
            </a:r>
          </a:p>
        </p:txBody>
      </p:sp>
    </p:spTree>
    <p:extLst>
      <p:ext uri="{BB962C8B-B14F-4D97-AF65-F5344CB8AC3E}">
        <p14:creationId xmlns:p14="http://schemas.microsoft.com/office/powerpoint/2010/main" val="31733828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t="-75"/>
          <a:stretch/>
        </p:blipFill>
        <p:spPr>
          <a:xfrm>
            <a:off x="0" y="0"/>
            <a:ext cx="12449174" cy="6994525"/>
          </a:xfrm>
          <a:prstGeom prst="rect">
            <a:avLst/>
          </a:prstGeom>
        </p:spPr>
      </p:pic>
      <p:sp>
        <p:nvSpPr>
          <p:cNvPr id="55" name="Rectangle 54"/>
          <p:cNvSpPr/>
          <p:nvPr/>
        </p:nvSpPr>
        <p:spPr bwMode="auto">
          <a:xfrm>
            <a:off x="0" y="7621"/>
            <a:ext cx="12449174" cy="6986904"/>
          </a:xfrm>
          <a:prstGeom prst="rect">
            <a:avLst/>
          </a:prstGeom>
          <a:gradFill>
            <a:gsLst>
              <a:gs pos="0">
                <a:schemeClr val="bg1">
                  <a:alpha val="89000"/>
                </a:schemeClr>
              </a:gs>
              <a:gs pos="78000">
                <a:schemeClr val="bg1">
                  <a:alpha val="83000"/>
                </a:scheme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Digital transformation hinges on four imperatives</a:t>
            </a:r>
          </a:p>
        </p:txBody>
      </p:sp>
      <p:grpSp>
        <p:nvGrpSpPr>
          <p:cNvPr id="9" name="Group 8"/>
          <p:cNvGrpSpPr/>
          <p:nvPr/>
        </p:nvGrpSpPr>
        <p:grpSpPr>
          <a:xfrm>
            <a:off x="2634785" y="1647632"/>
            <a:ext cx="7166905" cy="4349500"/>
            <a:chOff x="2634785" y="1647632"/>
            <a:chExt cx="7166905" cy="4349500"/>
          </a:xfrm>
        </p:grpSpPr>
        <p:sp>
          <p:nvSpPr>
            <p:cNvPr id="4" name="Rectangle 3"/>
            <p:cNvSpPr/>
            <p:nvPr/>
          </p:nvSpPr>
          <p:spPr bwMode="auto">
            <a:xfrm>
              <a:off x="2655714" y="1724531"/>
              <a:ext cx="1799491"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Engage your </a:t>
              </a:r>
            </a:p>
            <a:p>
              <a:r>
                <a:rPr lang="en-US" sz="2400" dirty="0">
                  <a:solidFill>
                    <a:schemeClr val="tx1"/>
                  </a:solidFill>
                </a:rPr>
                <a:t>customers </a:t>
              </a:r>
            </a:p>
          </p:txBody>
        </p:sp>
        <p:sp>
          <p:nvSpPr>
            <p:cNvPr id="16" name="Rectangle 15"/>
            <p:cNvSpPr/>
            <p:nvPr/>
          </p:nvSpPr>
          <p:spPr bwMode="auto">
            <a:xfrm>
              <a:off x="2634785" y="5251695"/>
              <a:ext cx="2063240"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Empower your </a:t>
              </a:r>
            </a:p>
            <a:p>
              <a:r>
                <a:rPr lang="en-US" sz="2400" dirty="0">
                  <a:solidFill>
                    <a:schemeClr val="tx1"/>
                  </a:solidFill>
                </a:rPr>
                <a:t>employees </a:t>
              </a:r>
            </a:p>
          </p:txBody>
        </p:sp>
        <p:sp>
          <p:nvSpPr>
            <p:cNvPr id="18" name="Rectangle 17"/>
            <p:cNvSpPr/>
            <p:nvPr/>
          </p:nvSpPr>
          <p:spPr bwMode="auto">
            <a:xfrm>
              <a:off x="7775720" y="5251695"/>
              <a:ext cx="2025969"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Optimize your </a:t>
              </a:r>
            </a:p>
            <a:p>
              <a:r>
                <a:rPr lang="en-US" sz="2400" dirty="0">
                  <a:solidFill>
                    <a:schemeClr val="tx1"/>
                  </a:solidFill>
                </a:rPr>
                <a:t>operations </a:t>
              </a:r>
            </a:p>
          </p:txBody>
        </p:sp>
        <p:sp>
          <p:nvSpPr>
            <p:cNvPr id="19" name="Rectangle 18"/>
            <p:cNvSpPr/>
            <p:nvPr/>
          </p:nvSpPr>
          <p:spPr bwMode="auto">
            <a:xfrm>
              <a:off x="7812130" y="1647632"/>
              <a:ext cx="1989560"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Transform </a:t>
              </a:r>
            </a:p>
            <a:p>
              <a:r>
                <a:rPr lang="en-US" sz="2400" dirty="0">
                  <a:solidFill>
                    <a:schemeClr val="tx1"/>
                  </a:solidFill>
                </a:rPr>
                <a:t>your products </a:t>
              </a:r>
            </a:p>
          </p:txBody>
        </p:sp>
      </p:grpSp>
      <p:grpSp>
        <p:nvGrpSpPr>
          <p:cNvPr id="6" name="Group 5"/>
          <p:cNvGrpSpPr/>
          <p:nvPr/>
        </p:nvGrpSpPr>
        <p:grpSpPr>
          <a:xfrm>
            <a:off x="4582654" y="2290024"/>
            <a:ext cx="3271166" cy="3064716"/>
            <a:chOff x="4430942" y="1882145"/>
            <a:chExt cx="3271166" cy="3064716"/>
          </a:xfrm>
        </p:grpSpPr>
        <p:grpSp>
          <p:nvGrpSpPr>
            <p:cNvPr id="51" name="Group 50"/>
            <p:cNvGrpSpPr/>
            <p:nvPr/>
          </p:nvGrpSpPr>
          <p:grpSpPr>
            <a:xfrm>
              <a:off x="4534166" y="1882145"/>
              <a:ext cx="3064716" cy="3064716"/>
              <a:chOff x="8012927" y="3107164"/>
              <a:chExt cx="2277650" cy="2277650"/>
            </a:xfrm>
          </p:grpSpPr>
          <p:sp>
            <p:nvSpPr>
              <p:cNvPr id="35" name="Oval 34"/>
              <p:cNvSpPr/>
              <p:nvPr/>
            </p:nvSpPr>
            <p:spPr bwMode="auto">
              <a:xfrm>
                <a:off x="8012927" y="3107164"/>
                <a:ext cx="2277650" cy="2277650"/>
              </a:xfrm>
              <a:prstGeom prst="ellipse">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Arrow: Chevron 39"/>
              <p:cNvSpPr/>
              <p:nvPr/>
            </p:nvSpPr>
            <p:spPr bwMode="auto">
              <a:xfrm rot="8597907" flipH="1">
                <a:off x="9699725" y="5192449"/>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Arrow: Chevron 40"/>
              <p:cNvSpPr/>
              <p:nvPr/>
            </p:nvSpPr>
            <p:spPr bwMode="auto">
              <a:xfrm rot="1674939" flipH="1">
                <a:off x="8546024" y="5188630"/>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Arrow: Chevron 41"/>
              <p:cNvSpPr/>
              <p:nvPr/>
            </p:nvSpPr>
            <p:spPr bwMode="auto">
              <a:xfrm rot="7245920" flipH="1">
                <a:off x="8061408" y="379183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Arrow: Chevron 42"/>
              <p:cNvSpPr/>
              <p:nvPr/>
            </p:nvSpPr>
            <p:spPr bwMode="auto">
              <a:xfrm rot="14873675" flipH="1">
                <a:off x="8063789" y="462278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Arrow: Chevron 43"/>
              <p:cNvSpPr/>
              <p:nvPr/>
            </p:nvSpPr>
            <p:spPr bwMode="auto">
              <a:xfrm rot="13218886" flipH="1">
                <a:off x="9700320" y="3225890"/>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Arrow: Chevron 44"/>
              <p:cNvSpPr/>
              <p:nvPr/>
            </p:nvSpPr>
            <p:spPr bwMode="auto">
              <a:xfrm rot="19316317" flipH="1">
                <a:off x="8549992" y="3225888"/>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Arrow: Chevron 45"/>
              <p:cNvSpPr/>
              <p:nvPr/>
            </p:nvSpPr>
            <p:spPr bwMode="auto">
              <a:xfrm rot="3865424" flipH="1">
                <a:off x="10182921" y="3785949"/>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Arrow: Chevron 46"/>
              <p:cNvSpPr/>
              <p:nvPr/>
            </p:nvSpPr>
            <p:spPr bwMode="auto">
              <a:xfrm rot="17349090" flipH="1">
                <a:off x="10183715" y="462732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p:cNvSpPr/>
            <p:nvPr/>
          </p:nvSpPr>
          <p:spPr bwMode="auto">
            <a:xfrm>
              <a:off x="5344325" y="3039763"/>
              <a:ext cx="1643562" cy="7494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Systems of </a:t>
              </a:r>
            </a:p>
            <a:p>
              <a:r>
                <a:rPr lang="en-US" sz="2400" dirty="0">
                  <a:solidFill>
                    <a:schemeClr val="tx1"/>
                  </a:solidFill>
                </a:rPr>
                <a:t>Intelligence </a:t>
              </a:r>
            </a:p>
          </p:txBody>
        </p:sp>
        <p:sp>
          <p:nvSpPr>
            <p:cNvPr id="3" name="Oval 2"/>
            <p:cNvSpPr/>
            <p:nvPr/>
          </p:nvSpPr>
          <p:spPr bwMode="auto">
            <a:xfrm>
              <a:off x="4430943" y="1950429"/>
              <a:ext cx="913383" cy="913382"/>
            </a:xfrm>
            <a:prstGeom prst="ellipse">
              <a:avLst/>
            </a:prstGeom>
            <a:solidFill>
              <a:schemeClr val="accent1"/>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4621107" y="2206058"/>
              <a:ext cx="533056" cy="402127"/>
              <a:chOff x="2138363" y="4405313"/>
              <a:chExt cx="971550" cy="838200"/>
            </a:xfrm>
            <a:solidFill>
              <a:schemeClr val="bg1"/>
            </a:solidFill>
          </p:grpSpPr>
          <p:sp>
            <p:nvSpPr>
              <p:cNvPr id="22"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3"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2" name="Oval 11"/>
            <p:cNvSpPr/>
            <p:nvPr/>
          </p:nvSpPr>
          <p:spPr bwMode="auto">
            <a:xfrm>
              <a:off x="4430942" y="3965191"/>
              <a:ext cx="913383" cy="913382"/>
            </a:xfrm>
            <a:prstGeom prst="ellipse">
              <a:avLst/>
            </a:prstGeom>
            <a:solidFill>
              <a:schemeClr val="accent4"/>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4698022" y="4209802"/>
              <a:ext cx="379220" cy="424162"/>
              <a:chOff x="-1054101" y="4495800"/>
              <a:chExt cx="693738" cy="887413"/>
            </a:xfrm>
            <a:solidFill>
              <a:schemeClr val="bg1"/>
            </a:solidFill>
          </p:grpSpPr>
          <p:sp>
            <p:nvSpPr>
              <p:cNvPr id="25" name="Freeform 10"/>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6" name="Freeform 11"/>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7" name="Freeform 12"/>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8" name="Freeform 13"/>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3" name="Oval 12"/>
            <p:cNvSpPr/>
            <p:nvPr/>
          </p:nvSpPr>
          <p:spPr bwMode="auto">
            <a:xfrm>
              <a:off x="6788725" y="3965191"/>
              <a:ext cx="913383" cy="913382"/>
            </a:xfrm>
            <a:prstGeom prst="ellipse">
              <a:avLst/>
            </a:prstGeom>
            <a:solidFill>
              <a:schemeClr val="accent3"/>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7024853" y="4202670"/>
              <a:ext cx="441124" cy="438425"/>
              <a:chOff x="8089900" y="5089525"/>
              <a:chExt cx="722313" cy="735013"/>
            </a:xfrm>
            <a:solidFill>
              <a:schemeClr val="bg1"/>
            </a:solidFill>
          </p:grpSpPr>
          <p:sp>
            <p:nvSpPr>
              <p:cNvPr id="30" name="Freeform 17"/>
              <p:cNvSpPr>
                <a:spLocks/>
              </p:cNvSpPr>
              <p:nvPr/>
            </p:nvSpPr>
            <p:spPr bwMode="auto">
              <a:xfrm>
                <a:off x="8089900" y="5089525"/>
                <a:ext cx="476250" cy="708025"/>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1" name="Freeform 18"/>
              <p:cNvSpPr>
                <a:spLocks noEditPoints="1"/>
              </p:cNvSpPr>
              <p:nvPr/>
            </p:nvSpPr>
            <p:spPr bwMode="auto">
              <a:xfrm>
                <a:off x="8216900" y="5227638"/>
                <a:ext cx="468312" cy="471487"/>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2" name="Freeform 19"/>
              <p:cNvSpPr>
                <a:spLocks/>
              </p:cNvSpPr>
              <p:nvPr/>
            </p:nvSpPr>
            <p:spPr bwMode="auto">
              <a:xfrm>
                <a:off x="8593138" y="5129213"/>
                <a:ext cx="192087" cy="192087"/>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3" name="Freeform 20"/>
              <p:cNvSpPr>
                <a:spLocks/>
              </p:cNvSpPr>
              <p:nvPr/>
            </p:nvSpPr>
            <p:spPr bwMode="auto">
              <a:xfrm>
                <a:off x="8335963" y="5335588"/>
                <a:ext cx="476250" cy="4889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0" name="Oval 9"/>
            <p:cNvSpPr/>
            <p:nvPr/>
          </p:nvSpPr>
          <p:spPr bwMode="auto">
            <a:xfrm>
              <a:off x="6788719" y="1950431"/>
              <a:ext cx="913382" cy="913384"/>
            </a:xfrm>
            <a:prstGeom prst="ellipse">
              <a:avLst/>
            </a:prstGeom>
            <a:solidFill>
              <a:schemeClr val="accent2"/>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24"/>
            <p:cNvSpPr>
              <a:spLocks noEditPoints="1"/>
            </p:cNvSpPr>
            <p:nvPr/>
          </p:nvSpPr>
          <p:spPr bwMode="auto">
            <a:xfrm>
              <a:off x="7039197" y="2227206"/>
              <a:ext cx="412425" cy="359845"/>
            </a:xfrm>
            <a:custGeom>
              <a:avLst/>
              <a:gdLst>
                <a:gd name="T0" fmla="*/ 445 w 462"/>
                <a:gd name="T1" fmla="*/ 137 h 461"/>
                <a:gd name="T2" fmla="*/ 445 w 462"/>
                <a:gd name="T3" fmla="*/ 137 h 461"/>
                <a:gd name="T4" fmla="*/ 445 w 462"/>
                <a:gd name="T5" fmla="*/ 137 h 461"/>
                <a:gd name="T6" fmla="*/ 372 w 462"/>
                <a:gd name="T7" fmla="*/ 64 h 461"/>
                <a:gd name="T8" fmla="*/ 372 w 462"/>
                <a:gd name="T9" fmla="*/ 64 h 461"/>
                <a:gd name="T10" fmla="*/ 372 w 462"/>
                <a:gd name="T11" fmla="*/ 64 h 461"/>
                <a:gd name="T12" fmla="*/ 308 w 462"/>
                <a:gd name="T13" fmla="*/ 0 h 461"/>
                <a:gd name="T14" fmla="*/ 0 w 462"/>
                <a:gd name="T15" fmla="*/ 0 h 461"/>
                <a:gd name="T16" fmla="*/ 0 w 462"/>
                <a:gd name="T17" fmla="*/ 308 h 461"/>
                <a:gd name="T18" fmla="*/ 154 w 462"/>
                <a:gd name="T19" fmla="*/ 461 h 461"/>
                <a:gd name="T20" fmla="*/ 462 w 462"/>
                <a:gd name="T21" fmla="*/ 461 h 461"/>
                <a:gd name="T22" fmla="*/ 462 w 462"/>
                <a:gd name="T23" fmla="*/ 153 h 461"/>
                <a:gd name="T24" fmla="*/ 445 w 462"/>
                <a:gd name="T25" fmla="*/ 137 h 461"/>
                <a:gd name="T26" fmla="*/ 167 w 462"/>
                <a:gd name="T27" fmla="*/ 137 h 461"/>
                <a:gd name="T28" fmla="*/ 59 w 462"/>
                <a:gd name="T29" fmla="*/ 34 h 461"/>
                <a:gd name="T30" fmla="*/ 156 w 462"/>
                <a:gd name="T31" fmla="*/ 34 h 461"/>
                <a:gd name="T32" fmla="*/ 266 w 462"/>
                <a:gd name="T33" fmla="*/ 137 h 461"/>
                <a:gd name="T34" fmla="*/ 167 w 462"/>
                <a:gd name="T35" fmla="*/ 137 h 461"/>
                <a:gd name="T36" fmla="*/ 315 w 462"/>
                <a:gd name="T37" fmla="*/ 137 h 461"/>
                <a:gd name="T38" fmla="*/ 273 w 462"/>
                <a:gd name="T39" fmla="*/ 97 h 461"/>
                <a:gd name="T40" fmla="*/ 358 w 462"/>
                <a:gd name="T41" fmla="*/ 97 h 461"/>
                <a:gd name="T42" fmla="*/ 397 w 462"/>
                <a:gd name="T43" fmla="*/ 137 h 461"/>
                <a:gd name="T44" fmla="*/ 315 w 462"/>
                <a:gd name="T45" fmla="*/ 137 h 461"/>
                <a:gd name="T46" fmla="*/ 324 w 462"/>
                <a:gd name="T47" fmla="*/ 64 h 461"/>
                <a:gd name="T48" fmla="*/ 238 w 462"/>
                <a:gd name="T49" fmla="*/ 64 h 461"/>
                <a:gd name="T50" fmla="*/ 205 w 462"/>
                <a:gd name="T51" fmla="*/ 34 h 461"/>
                <a:gd name="T52" fmla="*/ 294 w 462"/>
                <a:gd name="T53" fmla="*/ 34 h 461"/>
                <a:gd name="T54" fmla="*/ 324 w 462"/>
                <a:gd name="T55" fmla="*/ 64 h 461"/>
                <a:gd name="T56" fmla="*/ 34 w 462"/>
                <a:gd name="T57" fmla="*/ 56 h 461"/>
                <a:gd name="T58" fmla="*/ 146 w 462"/>
                <a:gd name="T59" fmla="*/ 162 h 461"/>
                <a:gd name="T60" fmla="*/ 146 w 462"/>
                <a:gd name="T61" fmla="*/ 406 h 461"/>
                <a:gd name="T62" fmla="*/ 34 w 462"/>
                <a:gd name="T63" fmla="*/ 294 h 461"/>
                <a:gd name="T64" fmla="*/ 34 w 462"/>
                <a:gd name="T65" fmla="*/ 56 h 461"/>
                <a:gd name="T66" fmla="*/ 179 w 462"/>
                <a:gd name="T67" fmla="*/ 428 h 461"/>
                <a:gd name="T68" fmla="*/ 179 w 462"/>
                <a:gd name="T69" fmla="*/ 170 h 461"/>
                <a:gd name="T70" fmla="*/ 428 w 462"/>
                <a:gd name="T71" fmla="*/ 170 h 461"/>
                <a:gd name="T72" fmla="*/ 428 w 462"/>
                <a:gd name="T73" fmla="*/ 428 h 461"/>
                <a:gd name="T74" fmla="*/ 179 w 462"/>
                <a:gd name="T75" fmla="*/ 42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2" h="461">
                  <a:moveTo>
                    <a:pt x="445" y="137"/>
                  </a:moveTo>
                  <a:lnTo>
                    <a:pt x="445" y="137"/>
                  </a:lnTo>
                  <a:lnTo>
                    <a:pt x="445" y="137"/>
                  </a:lnTo>
                  <a:lnTo>
                    <a:pt x="372" y="64"/>
                  </a:lnTo>
                  <a:lnTo>
                    <a:pt x="372" y="64"/>
                  </a:lnTo>
                  <a:lnTo>
                    <a:pt x="372" y="64"/>
                  </a:lnTo>
                  <a:lnTo>
                    <a:pt x="308" y="0"/>
                  </a:lnTo>
                  <a:lnTo>
                    <a:pt x="0" y="0"/>
                  </a:lnTo>
                  <a:lnTo>
                    <a:pt x="0" y="308"/>
                  </a:lnTo>
                  <a:lnTo>
                    <a:pt x="154" y="461"/>
                  </a:lnTo>
                  <a:lnTo>
                    <a:pt x="462" y="461"/>
                  </a:lnTo>
                  <a:lnTo>
                    <a:pt x="462" y="153"/>
                  </a:lnTo>
                  <a:lnTo>
                    <a:pt x="445" y="137"/>
                  </a:lnTo>
                  <a:close/>
                  <a:moveTo>
                    <a:pt x="167" y="137"/>
                  </a:moveTo>
                  <a:lnTo>
                    <a:pt x="59" y="34"/>
                  </a:lnTo>
                  <a:lnTo>
                    <a:pt x="156" y="34"/>
                  </a:lnTo>
                  <a:lnTo>
                    <a:pt x="266" y="137"/>
                  </a:lnTo>
                  <a:lnTo>
                    <a:pt x="167" y="137"/>
                  </a:lnTo>
                  <a:close/>
                  <a:moveTo>
                    <a:pt x="315" y="137"/>
                  </a:moveTo>
                  <a:lnTo>
                    <a:pt x="273" y="97"/>
                  </a:lnTo>
                  <a:lnTo>
                    <a:pt x="358" y="97"/>
                  </a:lnTo>
                  <a:lnTo>
                    <a:pt x="397" y="137"/>
                  </a:lnTo>
                  <a:lnTo>
                    <a:pt x="315" y="137"/>
                  </a:lnTo>
                  <a:close/>
                  <a:moveTo>
                    <a:pt x="324" y="64"/>
                  </a:moveTo>
                  <a:lnTo>
                    <a:pt x="238" y="64"/>
                  </a:lnTo>
                  <a:lnTo>
                    <a:pt x="205" y="34"/>
                  </a:lnTo>
                  <a:lnTo>
                    <a:pt x="294" y="34"/>
                  </a:lnTo>
                  <a:lnTo>
                    <a:pt x="324" y="64"/>
                  </a:lnTo>
                  <a:close/>
                  <a:moveTo>
                    <a:pt x="34" y="56"/>
                  </a:moveTo>
                  <a:lnTo>
                    <a:pt x="146" y="162"/>
                  </a:lnTo>
                  <a:lnTo>
                    <a:pt x="146" y="406"/>
                  </a:lnTo>
                  <a:lnTo>
                    <a:pt x="34" y="294"/>
                  </a:lnTo>
                  <a:lnTo>
                    <a:pt x="34" y="56"/>
                  </a:lnTo>
                  <a:close/>
                  <a:moveTo>
                    <a:pt x="179" y="428"/>
                  </a:moveTo>
                  <a:lnTo>
                    <a:pt x="179" y="170"/>
                  </a:lnTo>
                  <a:lnTo>
                    <a:pt x="428" y="170"/>
                  </a:lnTo>
                  <a:lnTo>
                    <a:pt x="428" y="428"/>
                  </a:lnTo>
                  <a:lnTo>
                    <a:pt x="179" y="428"/>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2054332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of Things is the key to digital transformation</a:t>
            </a:r>
          </a:p>
        </p:txBody>
      </p:sp>
      <p:sp>
        <p:nvSpPr>
          <p:cNvPr id="45" name="Rectangle 44"/>
          <p:cNvSpPr/>
          <p:nvPr/>
        </p:nvSpPr>
        <p:spPr>
          <a:xfrm>
            <a:off x="428624" y="6427998"/>
            <a:ext cx="11580813" cy="230832"/>
          </a:xfrm>
          <a:prstGeom prst="rect">
            <a:avLst/>
          </a:prstGeom>
        </p:spPr>
        <p:txBody>
          <a:bodyPr wrap="square" lIns="0">
            <a:spAutoFit/>
          </a:bodyPr>
          <a:lstStyle/>
          <a:p>
            <a:pPr defTabSz="932509"/>
            <a:r>
              <a:rPr lang="en-US" sz="900" kern="0" dirty="0"/>
              <a:t>Source: </a:t>
            </a:r>
            <a:r>
              <a:rPr lang="en-US" sz="900" i="1" kern="0" dirty="0"/>
              <a:t>Redefining the Connected Conversation</a:t>
            </a:r>
            <a:r>
              <a:rPr lang="en-US" sz="900" kern="0" dirty="0"/>
              <a:t>, IoT Trends, Challenges &amp; Experience Survey. James </a:t>
            </a:r>
            <a:r>
              <a:rPr lang="en-US" sz="900" kern="0" dirty="0" err="1"/>
              <a:t>Brehm</a:t>
            </a:r>
            <a:r>
              <a:rPr lang="en-US" sz="900" kern="0" dirty="0"/>
              <a:t> &amp; Associates, 2016.</a:t>
            </a:r>
          </a:p>
        </p:txBody>
      </p:sp>
      <p:grpSp>
        <p:nvGrpSpPr>
          <p:cNvPr id="5" name="Group 4"/>
          <p:cNvGrpSpPr/>
          <p:nvPr/>
        </p:nvGrpSpPr>
        <p:grpSpPr>
          <a:xfrm>
            <a:off x="274638" y="3467598"/>
            <a:ext cx="6621143" cy="1286848"/>
            <a:chOff x="274638" y="2981426"/>
            <a:chExt cx="6621143" cy="1724305"/>
          </a:xfrm>
        </p:grpSpPr>
        <p:sp>
          <p:nvSpPr>
            <p:cNvPr id="18" name="Rectangle 17"/>
            <p:cNvSpPr/>
            <p:nvPr/>
          </p:nvSpPr>
          <p:spPr>
            <a:xfrm>
              <a:off x="274638" y="2982529"/>
              <a:ext cx="1576705" cy="17232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60%</a:t>
              </a:r>
            </a:p>
          </p:txBody>
        </p:sp>
        <p:sp>
          <p:nvSpPr>
            <p:cNvPr id="19" name="Rectangle 18"/>
            <p:cNvSpPr/>
            <p:nvPr/>
          </p:nvSpPr>
          <p:spPr>
            <a:xfrm>
              <a:off x="1851024" y="2981426"/>
              <a:ext cx="5044757" cy="1723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Of those working on IoT are aiming to grow revenue and profits</a:t>
              </a:r>
            </a:p>
          </p:txBody>
        </p:sp>
      </p:grpSp>
      <p:grpSp>
        <p:nvGrpSpPr>
          <p:cNvPr id="6" name="Group 5"/>
          <p:cNvGrpSpPr/>
          <p:nvPr/>
        </p:nvGrpSpPr>
        <p:grpSpPr>
          <a:xfrm>
            <a:off x="274638" y="2124857"/>
            <a:ext cx="6621462" cy="1286848"/>
            <a:chOff x="274638" y="4483813"/>
            <a:chExt cx="6621462" cy="1252627"/>
          </a:xfrm>
        </p:grpSpPr>
        <p:sp>
          <p:nvSpPr>
            <p:cNvPr id="20" name="Rectangle 19"/>
            <p:cNvSpPr/>
            <p:nvPr/>
          </p:nvSpPr>
          <p:spPr>
            <a:xfrm>
              <a:off x="274638" y="4483813"/>
              <a:ext cx="1576705" cy="12514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73%</a:t>
              </a:r>
            </a:p>
          </p:txBody>
        </p:sp>
        <p:sp>
          <p:nvSpPr>
            <p:cNvPr id="21" name="Rectangle 20"/>
            <p:cNvSpPr/>
            <p:nvPr/>
          </p:nvSpPr>
          <p:spPr>
            <a:xfrm>
              <a:off x="1851343" y="4485002"/>
              <a:ext cx="5044757" cy="125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Of the companies surveyed are currently active in IoT</a:t>
              </a:r>
            </a:p>
          </p:txBody>
        </p:sp>
      </p:grpSp>
      <p:pic>
        <p:nvPicPr>
          <p:cNvPr id="12" name="Picture 11"/>
          <p:cNvPicPr>
            <a:picLocks noChangeAspect="1"/>
          </p:cNvPicPr>
          <p:nvPr/>
        </p:nvPicPr>
        <p:blipFill>
          <a:blip r:embed="rId3"/>
          <a:stretch>
            <a:fillRect/>
          </a:stretch>
        </p:blipFill>
        <p:spPr>
          <a:xfrm>
            <a:off x="7064058" y="1593768"/>
            <a:ext cx="5097780" cy="4503420"/>
          </a:xfrm>
          <a:prstGeom prst="rect">
            <a:avLst/>
          </a:prstGeom>
        </p:spPr>
      </p:pic>
      <p:grpSp>
        <p:nvGrpSpPr>
          <p:cNvPr id="22" name="Group 21"/>
          <p:cNvGrpSpPr/>
          <p:nvPr/>
        </p:nvGrpSpPr>
        <p:grpSpPr>
          <a:xfrm>
            <a:off x="274638" y="4810339"/>
            <a:ext cx="6621462" cy="1286849"/>
            <a:chOff x="274638" y="1592262"/>
            <a:chExt cx="6621462" cy="1251439"/>
          </a:xfrm>
        </p:grpSpPr>
        <p:sp>
          <p:nvSpPr>
            <p:cNvPr id="23" name="Rectangle 22"/>
            <p:cNvSpPr/>
            <p:nvPr/>
          </p:nvSpPr>
          <p:spPr>
            <a:xfrm>
              <a:off x="274638" y="1592262"/>
              <a:ext cx="1576705" cy="12514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50%</a:t>
              </a:r>
            </a:p>
          </p:txBody>
        </p:sp>
        <p:sp>
          <p:nvSpPr>
            <p:cNvPr id="24" name="Rectangle 23"/>
            <p:cNvSpPr/>
            <p:nvPr/>
          </p:nvSpPr>
          <p:spPr>
            <a:xfrm>
              <a:off x="1851343" y="1592263"/>
              <a:ext cx="5044757" cy="125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Reduction in downtime with predictive maintenance</a:t>
              </a:r>
            </a:p>
          </p:txBody>
        </p:sp>
      </p:grpSp>
      <p:sp>
        <p:nvSpPr>
          <p:cNvPr id="3" name="Rectangle 2"/>
          <p:cNvSpPr/>
          <p:nvPr/>
        </p:nvSpPr>
        <p:spPr bwMode="auto">
          <a:xfrm>
            <a:off x="274638" y="1587662"/>
            <a:ext cx="6621143" cy="535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According to a recent IoT survey… </a:t>
            </a:r>
          </a:p>
        </p:txBody>
      </p:sp>
    </p:spTree>
    <p:extLst>
      <p:ext uri="{BB962C8B-B14F-4D97-AF65-F5344CB8AC3E}">
        <p14:creationId xmlns:p14="http://schemas.microsoft.com/office/powerpoint/2010/main" val="4071416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Group 216"/>
          <p:cNvGrpSpPr/>
          <p:nvPr/>
        </p:nvGrpSpPr>
        <p:grpSpPr>
          <a:xfrm>
            <a:off x="1398391" y="1767633"/>
            <a:ext cx="9920816" cy="4113768"/>
            <a:chOff x="1398391" y="1767633"/>
            <a:chExt cx="9920816" cy="4113768"/>
          </a:xfrm>
        </p:grpSpPr>
        <p:cxnSp>
          <p:nvCxnSpPr>
            <p:cNvPr id="388" name="Straight Connector 387"/>
            <p:cNvCxnSpPr/>
            <p:nvPr/>
          </p:nvCxnSpPr>
          <p:spPr>
            <a:xfrm flipH="1">
              <a:off x="1436112" y="4454194"/>
              <a:ext cx="746106" cy="2243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573" idx="12"/>
              <a:endCxn id="610" idx="3"/>
            </p:cNvCxnSpPr>
            <p:nvPr/>
          </p:nvCxnSpPr>
          <p:spPr>
            <a:xfrm>
              <a:off x="9643944" y="5302907"/>
              <a:ext cx="625941" cy="57849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773" idx="183"/>
              <a:endCxn id="296" idx="1"/>
            </p:cNvCxnSpPr>
            <p:nvPr/>
          </p:nvCxnSpPr>
          <p:spPr>
            <a:xfrm flipV="1">
              <a:off x="3795922" y="5462134"/>
              <a:ext cx="1405638" cy="19294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V="1">
              <a:off x="6707260" y="5221379"/>
              <a:ext cx="308364" cy="49180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296" idx="3"/>
              <a:endCxn id="320" idx="31"/>
            </p:cNvCxnSpPr>
            <p:nvPr/>
          </p:nvCxnSpPr>
          <p:spPr>
            <a:xfrm>
              <a:off x="5594642" y="5406341"/>
              <a:ext cx="673648" cy="46239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616" idx="7"/>
            </p:cNvCxnSpPr>
            <p:nvPr/>
          </p:nvCxnSpPr>
          <p:spPr>
            <a:xfrm flipH="1" flipV="1">
              <a:off x="10303933" y="4182533"/>
              <a:ext cx="795928" cy="61131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596" idx="55"/>
            </p:cNvCxnSpPr>
            <p:nvPr/>
          </p:nvCxnSpPr>
          <p:spPr>
            <a:xfrm flipH="1">
              <a:off x="10303933" y="3322822"/>
              <a:ext cx="1015274" cy="74964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9725886" y="3034864"/>
              <a:ext cx="349447" cy="97833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591" idx="6"/>
            </p:cNvCxnSpPr>
            <p:nvPr/>
          </p:nvCxnSpPr>
          <p:spPr>
            <a:xfrm flipH="1" flipV="1">
              <a:off x="7374056" y="5069153"/>
              <a:ext cx="674578" cy="50012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580" idx="7"/>
            </p:cNvCxnSpPr>
            <p:nvPr/>
          </p:nvCxnSpPr>
          <p:spPr>
            <a:xfrm flipH="1" flipV="1">
              <a:off x="8246621" y="4214518"/>
              <a:ext cx="889877" cy="803543"/>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endCxn id="799" idx="38"/>
            </p:cNvCxnSpPr>
            <p:nvPr/>
          </p:nvCxnSpPr>
          <p:spPr>
            <a:xfrm>
              <a:off x="4320438" y="3068780"/>
              <a:ext cx="182880" cy="127950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endCxn id="603" idx="8"/>
            </p:cNvCxnSpPr>
            <p:nvPr/>
          </p:nvCxnSpPr>
          <p:spPr>
            <a:xfrm flipH="1" flipV="1">
              <a:off x="9199968" y="2170854"/>
              <a:ext cx="380278" cy="36851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800980" y="2126561"/>
              <a:ext cx="939524" cy="57458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490" idx="31"/>
            </p:cNvCxnSpPr>
            <p:nvPr/>
          </p:nvCxnSpPr>
          <p:spPr>
            <a:xfrm flipH="1">
              <a:off x="9168578" y="1950454"/>
              <a:ext cx="1596736" cy="9432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550" idx="16"/>
            </p:cNvCxnSpPr>
            <p:nvPr/>
          </p:nvCxnSpPr>
          <p:spPr>
            <a:xfrm flipH="1">
              <a:off x="7038110" y="2916108"/>
              <a:ext cx="745196" cy="32031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endCxn id="538" idx="29"/>
            </p:cNvCxnSpPr>
            <p:nvPr/>
          </p:nvCxnSpPr>
          <p:spPr>
            <a:xfrm flipH="1">
              <a:off x="8342578" y="2939461"/>
              <a:ext cx="1258622" cy="105511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544" idx="0"/>
              <a:endCxn id="603" idx="9"/>
            </p:cNvCxnSpPr>
            <p:nvPr/>
          </p:nvCxnSpPr>
          <p:spPr>
            <a:xfrm flipV="1">
              <a:off x="8219275" y="2170854"/>
              <a:ext cx="582147" cy="40056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flipV="1">
              <a:off x="6818243" y="4065105"/>
              <a:ext cx="293205" cy="62119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57391" y="3851413"/>
              <a:ext cx="1078397" cy="26338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flipV="1">
              <a:off x="8297193" y="4092021"/>
              <a:ext cx="1583407" cy="2277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6395437" y="1826118"/>
              <a:ext cx="313738" cy="90367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5261152" y="1960195"/>
              <a:ext cx="477311" cy="80982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629" idx="8"/>
            </p:cNvCxnSpPr>
            <p:nvPr/>
          </p:nvCxnSpPr>
          <p:spPr>
            <a:xfrm>
              <a:off x="4465511" y="2970086"/>
              <a:ext cx="1091723" cy="18523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99" idx="31"/>
            </p:cNvCxnSpPr>
            <p:nvPr/>
          </p:nvCxnSpPr>
          <p:spPr>
            <a:xfrm flipH="1">
              <a:off x="2821737" y="4341294"/>
              <a:ext cx="1509008" cy="4558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endCxn id="773" idx="257"/>
            </p:cNvCxnSpPr>
            <p:nvPr/>
          </p:nvCxnSpPr>
          <p:spPr>
            <a:xfrm>
              <a:off x="2627290" y="4430332"/>
              <a:ext cx="1006452" cy="111369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99" idx="27"/>
              <a:endCxn id="799" idx="53"/>
            </p:cNvCxnSpPr>
            <p:nvPr/>
          </p:nvCxnSpPr>
          <p:spPr>
            <a:xfrm flipH="1" flipV="1">
              <a:off x="4853687" y="4700172"/>
              <a:ext cx="321493" cy="45319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4725716" y="3996559"/>
              <a:ext cx="776450" cy="39807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endCxn id="629" idx="21"/>
            </p:cNvCxnSpPr>
            <p:nvPr/>
          </p:nvCxnSpPr>
          <p:spPr>
            <a:xfrm flipV="1">
              <a:off x="3204144" y="2970086"/>
              <a:ext cx="985189" cy="22781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519" idx="17"/>
              <a:endCxn id="629" idx="26"/>
            </p:cNvCxnSpPr>
            <p:nvPr/>
          </p:nvCxnSpPr>
          <p:spPr>
            <a:xfrm>
              <a:off x="3813369" y="1767633"/>
              <a:ext cx="363803" cy="96629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52" idx="37"/>
            </p:cNvCxnSpPr>
            <p:nvPr/>
          </p:nvCxnSpPr>
          <p:spPr>
            <a:xfrm flipH="1">
              <a:off x="2597369" y="3174297"/>
              <a:ext cx="531339" cy="110998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500" idx="6"/>
              <a:endCxn id="252" idx="2"/>
            </p:cNvCxnSpPr>
            <p:nvPr/>
          </p:nvCxnSpPr>
          <p:spPr>
            <a:xfrm>
              <a:off x="2468667" y="1994329"/>
              <a:ext cx="584302" cy="105726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30" idx="22"/>
            </p:cNvCxnSpPr>
            <p:nvPr/>
          </p:nvCxnSpPr>
          <p:spPr>
            <a:xfrm>
              <a:off x="1398391" y="2828110"/>
              <a:ext cx="1522842" cy="39014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516" idx="5"/>
            </p:cNvCxnSpPr>
            <p:nvPr/>
          </p:nvCxnSpPr>
          <p:spPr>
            <a:xfrm flipV="1">
              <a:off x="2307783" y="4452118"/>
              <a:ext cx="263417" cy="116333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solidFill>
                  <a:schemeClr val="tx1"/>
                </a:solidFill>
              </a:rPr>
              <a:t>Innovation at work – real world IoT use cases</a:t>
            </a:r>
          </a:p>
        </p:txBody>
      </p:sp>
      <p:grpSp>
        <p:nvGrpSpPr>
          <p:cNvPr id="185" name="Group 184"/>
          <p:cNvGrpSpPr/>
          <p:nvPr/>
        </p:nvGrpSpPr>
        <p:grpSpPr>
          <a:xfrm>
            <a:off x="10333038" y="1572103"/>
            <a:ext cx="968599" cy="1107119"/>
            <a:chOff x="1525278" y="5442422"/>
            <a:chExt cx="968599" cy="1107119"/>
          </a:xfrm>
        </p:grpSpPr>
        <p:grpSp>
          <p:nvGrpSpPr>
            <p:cNvPr id="488" name="Group 487"/>
            <p:cNvGrpSpPr/>
            <p:nvPr/>
          </p:nvGrpSpPr>
          <p:grpSpPr>
            <a:xfrm>
              <a:off x="1791515" y="5442422"/>
              <a:ext cx="506623" cy="590663"/>
              <a:chOff x="4475897" y="2224607"/>
              <a:chExt cx="506623" cy="590663"/>
            </a:xfrm>
            <a:solidFill>
              <a:schemeClr val="accent1"/>
            </a:solidFill>
          </p:grpSpPr>
          <p:sp>
            <p:nvSpPr>
              <p:cNvPr id="490"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1"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2"/>
              <p:cNvSpPr>
                <a:spLocks noChangeArrowheads="1"/>
              </p:cNvSpPr>
              <p:nvPr/>
            </p:nvSpPr>
            <p:spPr bwMode="auto">
              <a:xfrm>
                <a:off x="4901542" y="2381459"/>
                <a:ext cx="80978" cy="67368"/>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3" name="Rectangle 43"/>
              <p:cNvSpPr>
                <a:spLocks noChangeArrowheads="1"/>
              </p:cNvSpPr>
              <p:nvPr/>
            </p:nvSpPr>
            <p:spPr bwMode="auto">
              <a:xfrm>
                <a:off x="4915492" y="2340290"/>
                <a:ext cx="17693" cy="77576"/>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4" name="Rectangle 44"/>
              <p:cNvSpPr>
                <a:spLocks noChangeArrowheads="1"/>
              </p:cNvSpPr>
              <p:nvPr/>
            </p:nvSpPr>
            <p:spPr bwMode="auto">
              <a:xfrm>
                <a:off x="4950877" y="2340290"/>
                <a:ext cx="17693" cy="77576"/>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489" name="TextBox 488"/>
            <p:cNvSpPr txBox="1"/>
            <p:nvPr/>
          </p:nvSpPr>
          <p:spPr>
            <a:xfrm>
              <a:off x="1525278" y="6050943"/>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Electric charging </a:t>
              </a:r>
              <a:br>
                <a:rPr kumimoji="0" lang="en-US" sz="1200" b="0" i="0" u="none" strike="noStrike" kern="0" cap="none" spc="0" normalizeH="0" baseline="0" noProof="0" dirty="0">
                  <a:ln>
                    <a:noFill/>
                  </a:ln>
                  <a:effectLst/>
                  <a:uLnTx/>
                  <a:uFillTx/>
                </a:rPr>
              </a:br>
              <a:r>
                <a:rPr kumimoji="0" lang="en-US" sz="1200" b="0" i="0" u="none" strike="noStrike" kern="0" cap="none" spc="0" normalizeH="0" baseline="0" noProof="0" dirty="0">
                  <a:ln>
                    <a:noFill/>
                  </a:ln>
                  <a:effectLst/>
                  <a:uLnTx/>
                  <a:uFillTx/>
                </a:rPr>
                <a:t>stations</a:t>
              </a:r>
            </a:p>
          </p:txBody>
        </p:sp>
      </p:grpSp>
      <p:grpSp>
        <p:nvGrpSpPr>
          <p:cNvPr id="91" name="Group 90"/>
          <p:cNvGrpSpPr/>
          <p:nvPr/>
        </p:nvGrpSpPr>
        <p:grpSpPr>
          <a:xfrm>
            <a:off x="1807823" y="1584567"/>
            <a:ext cx="968599" cy="900325"/>
            <a:chOff x="2066782" y="1388549"/>
            <a:chExt cx="968599" cy="900325"/>
          </a:xfrm>
        </p:grpSpPr>
        <p:grpSp>
          <p:nvGrpSpPr>
            <p:cNvPr id="496" name="Group 495"/>
            <p:cNvGrpSpPr/>
            <p:nvPr/>
          </p:nvGrpSpPr>
          <p:grpSpPr>
            <a:xfrm>
              <a:off x="2284784" y="1388549"/>
              <a:ext cx="485805" cy="484576"/>
              <a:chOff x="4426989" y="3121192"/>
              <a:chExt cx="485805" cy="484576"/>
            </a:xfrm>
            <a:solidFill>
              <a:schemeClr val="accent1"/>
            </a:solidFill>
          </p:grpSpPr>
          <p:sp>
            <p:nvSpPr>
              <p:cNvPr id="498"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9"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00"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7" name="TextBox 496"/>
            <p:cNvSpPr txBox="1"/>
            <p:nvPr/>
          </p:nvSpPr>
          <p:spPr>
            <a:xfrm>
              <a:off x="2066782" y="1956475"/>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Street sweepers</a:t>
              </a:r>
            </a:p>
          </p:txBody>
        </p:sp>
      </p:grpSp>
      <p:grpSp>
        <p:nvGrpSpPr>
          <p:cNvPr id="184" name="Group 183"/>
          <p:cNvGrpSpPr/>
          <p:nvPr/>
        </p:nvGrpSpPr>
        <p:grpSpPr>
          <a:xfrm>
            <a:off x="1620605" y="5529508"/>
            <a:ext cx="968599" cy="647357"/>
            <a:chOff x="2418891" y="5442422"/>
            <a:chExt cx="968599" cy="647357"/>
          </a:xfrm>
        </p:grpSpPr>
        <p:grpSp>
          <p:nvGrpSpPr>
            <p:cNvPr id="514" name="Group 513"/>
            <p:cNvGrpSpPr/>
            <p:nvPr/>
          </p:nvGrpSpPr>
          <p:grpSpPr>
            <a:xfrm>
              <a:off x="2683357" y="5442422"/>
              <a:ext cx="426537" cy="455704"/>
              <a:chOff x="-1168871" y="5933646"/>
              <a:chExt cx="426537" cy="455704"/>
            </a:xfrm>
            <a:solidFill>
              <a:schemeClr val="accent1"/>
            </a:solidFill>
          </p:grpSpPr>
          <p:sp>
            <p:nvSpPr>
              <p:cNvPr id="516"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517"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15" name="TextBox 514"/>
            <p:cNvSpPr txBox="1"/>
            <p:nvPr/>
          </p:nvSpPr>
          <p:spPr>
            <a:xfrm>
              <a:off x="2418891" y="59235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Postboxes</a:t>
              </a:r>
            </a:p>
          </p:txBody>
        </p:sp>
      </p:grpSp>
      <p:grpSp>
        <p:nvGrpSpPr>
          <p:cNvPr id="92" name="Group 91"/>
          <p:cNvGrpSpPr/>
          <p:nvPr/>
        </p:nvGrpSpPr>
        <p:grpSpPr>
          <a:xfrm>
            <a:off x="3389705" y="1461120"/>
            <a:ext cx="968599" cy="765350"/>
            <a:chOff x="3331648" y="1388549"/>
            <a:chExt cx="968599" cy="765350"/>
          </a:xfrm>
        </p:grpSpPr>
        <p:sp>
          <p:nvSpPr>
            <p:cNvPr id="519"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20" name="TextBox 519"/>
            <p:cNvSpPr txBox="1"/>
            <p:nvPr/>
          </p:nvSpPr>
          <p:spPr>
            <a:xfrm>
              <a:off x="3331648" y="19877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Aircrafts</a:t>
              </a:r>
            </a:p>
          </p:txBody>
        </p:sp>
      </p:grpSp>
      <p:grpSp>
        <p:nvGrpSpPr>
          <p:cNvPr id="93" name="Group 92"/>
          <p:cNvGrpSpPr/>
          <p:nvPr/>
        </p:nvGrpSpPr>
        <p:grpSpPr>
          <a:xfrm>
            <a:off x="4785200" y="1677020"/>
            <a:ext cx="968599" cy="650490"/>
            <a:chOff x="4799714" y="1909249"/>
            <a:chExt cx="968599" cy="650490"/>
          </a:xfrm>
        </p:grpSpPr>
        <p:sp>
          <p:nvSpPr>
            <p:cNvPr id="522"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23" name="TextBox 522"/>
            <p:cNvSpPr txBox="1"/>
            <p:nvPr/>
          </p:nvSpPr>
          <p:spPr>
            <a:xfrm>
              <a:off x="4799714" y="239354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Auto</a:t>
              </a:r>
              <a:endParaRPr kumimoji="0" lang="en-US" sz="1200" b="0" i="0" u="none" strike="noStrike" kern="0" cap="none" spc="0" normalizeH="0" baseline="0" noProof="0" dirty="0">
                <a:ln>
                  <a:noFill/>
                </a:ln>
                <a:effectLst/>
                <a:uLnTx/>
                <a:uFillTx/>
              </a:endParaRPr>
            </a:p>
          </p:txBody>
        </p:sp>
      </p:grpSp>
      <p:grpSp>
        <p:nvGrpSpPr>
          <p:cNvPr id="165" name="Group 164"/>
          <p:cNvGrpSpPr/>
          <p:nvPr/>
        </p:nvGrpSpPr>
        <p:grpSpPr>
          <a:xfrm>
            <a:off x="581331" y="4038575"/>
            <a:ext cx="1232958" cy="986419"/>
            <a:chOff x="5371040" y="6211669"/>
            <a:chExt cx="968599" cy="774921"/>
          </a:xfrm>
        </p:grpSpPr>
        <p:grpSp>
          <p:nvGrpSpPr>
            <p:cNvPr id="84" name="Group 83"/>
            <p:cNvGrpSpPr/>
            <p:nvPr/>
          </p:nvGrpSpPr>
          <p:grpSpPr>
            <a:xfrm>
              <a:off x="5647124" y="6211669"/>
              <a:ext cx="413051" cy="567017"/>
              <a:chOff x="5647124" y="6211669"/>
              <a:chExt cx="413051" cy="567017"/>
            </a:xfrm>
          </p:grpSpPr>
          <p:sp>
            <p:nvSpPr>
              <p:cNvPr id="755"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5706618" y="6211669"/>
                <a:ext cx="294063" cy="503862"/>
                <a:chOff x="5706618" y="6211669"/>
                <a:chExt cx="294063" cy="503862"/>
              </a:xfrm>
            </p:grpSpPr>
            <p:grpSp>
              <p:nvGrpSpPr>
                <p:cNvPr id="530" name="Group 529"/>
                <p:cNvGrpSpPr/>
                <p:nvPr/>
              </p:nvGrpSpPr>
              <p:grpSpPr>
                <a:xfrm>
                  <a:off x="5706618" y="6428789"/>
                  <a:ext cx="294063" cy="286742"/>
                  <a:chOff x="9349890" y="417916"/>
                  <a:chExt cx="669938" cy="653258"/>
                </a:xfrm>
                <a:solidFill>
                  <a:schemeClr val="tx2"/>
                </a:solidFill>
              </p:grpSpPr>
              <p:sp>
                <p:nvSpPr>
                  <p:cNvPr id="532"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33"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28" name="Right Arrow 527"/>
                <p:cNvSpPr/>
                <p:nvPr/>
              </p:nvSpPr>
              <p:spPr bwMode="auto">
                <a:xfrm rot="16200000">
                  <a:off x="5715754" y="6220156"/>
                  <a:ext cx="94671" cy="78725"/>
                </a:xfrm>
                <a:prstGeom prst="rightArrow">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529" name="Right Arrow 528"/>
                <p:cNvSpPr/>
                <p:nvPr/>
              </p:nvSpPr>
              <p:spPr bwMode="auto">
                <a:xfrm rot="5400000">
                  <a:off x="5886152" y="6221227"/>
                  <a:ext cx="97842" cy="78725"/>
                </a:xfrm>
                <a:prstGeom prst="rightArrow">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26" name="TextBox 525"/>
            <p:cNvSpPr txBox="1"/>
            <p:nvPr/>
          </p:nvSpPr>
          <p:spPr>
            <a:xfrm>
              <a:off x="5371040" y="6856026"/>
              <a:ext cx="968599" cy="130564"/>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Elevators</a:t>
              </a:r>
            </a:p>
          </p:txBody>
        </p:sp>
      </p:grpSp>
      <p:grpSp>
        <p:nvGrpSpPr>
          <p:cNvPr id="167" name="Group 166"/>
          <p:cNvGrpSpPr/>
          <p:nvPr/>
        </p:nvGrpSpPr>
        <p:grpSpPr>
          <a:xfrm>
            <a:off x="7742237" y="3573462"/>
            <a:ext cx="968599" cy="824796"/>
            <a:chOff x="7677830" y="3994622"/>
            <a:chExt cx="968599" cy="824796"/>
          </a:xfrm>
        </p:grpSpPr>
        <p:sp>
          <p:nvSpPr>
            <p:cNvPr id="538"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39" name="TextBox 538"/>
            <p:cNvSpPr txBox="1"/>
            <p:nvPr/>
          </p:nvSpPr>
          <p:spPr>
            <a:xfrm>
              <a:off x="7677830" y="4653219"/>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Factory floor</a:t>
              </a:r>
            </a:p>
          </p:txBody>
        </p:sp>
      </p:grpSp>
      <p:grpSp>
        <p:nvGrpSpPr>
          <p:cNvPr id="170" name="Group 169"/>
          <p:cNvGrpSpPr/>
          <p:nvPr/>
        </p:nvGrpSpPr>
        <p:grpSpPr>
          <a:xfrm>
            <a:off x="7570437" y="2302949"/>
            <a:ext cx="968599" cy="863416"/>
            <a:chOff x="7613980" y="2404549"/>
            <a:chExt cx="968599" cy="863416"/>
          </a:xfrm>
        </p:grpSpPr>
        <p:grpSp>
          <p:nvGrpSpPr>
            <p:cNvPr id="541" name="Group 540"/>
            <p:cNvGrpSpPr/>
            <p:nvPr/>
          </p:nvGrpSpPr>
          <p:grpSpPr>
            <a:xfrm>
              <a:off x="7814844" y="2404549"/>
              <a:ext cx="555446" cy="624876"/>
              <a:chOff x="13543473" y="3081481"/>
              <a:chExt cx="486655" cy="547487"/>
            </a:xfrm>
            <a:solidFill>
              <a:schemeClr val="accent2"/>
            </a:solidFill>
          </p:grpSpPr>
          <p:sp>
            <p:nvSpPr>
              <p:cNvPr id="543"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4"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5"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6"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7"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8"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9"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0"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1"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542" name="TextBox 541"/>
            <p:cNvSpPr txBox="1"/>
            <p:nvPr/>
          </p:nvSpPr>
          <p:spPr>
            <a:xfrm>
              <a:off x="7613980" y="3101766"/>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Oil equipment</a:t>
              </a:r>
            </a:p>
          </p:txBody>
        </p:sp>
      </p:grpSp>
      <p:grpSp>
        <p:nvGrpSpPr>
          <p:cNvPr id="94" name="Group 93"/>
          <p:cNvGrpSpPr/>
          <p:nvPr/>
        </p:nvGrpSpPr>
        <p:grpSpPr>
          <a:xfrm>
            <a:off x="6298932" y="1475635"/>
            <a:ext cx="1011006" cy="774473"/>
            <a:chOff x="7126246" y="1388549"/>
            <a:chExt cx="1011006" cy="774473"/>
          </a:xfrm>
        </p:grpSpPr>
        <p:grpSp>
          <p:nvGrpSpPr>
            <p:cNvPr id="553" name="Group 552"/>
            <p:cNvGrpSpPr/>
            <p:nvPr/>
          </p:nvGrpSpPr>
          <p:grpSpPr>
            <a:xfrm>
              <a:off x="7246220" y="1388549"/>
              <a:ext cx="891032" cy="540757"/>
              <a:chOff x="13601156" y="3899900"/>
              <a:chExt cx="565936" cy="343460"/>
            </a:xfrm>
            <a:solidFill>
              <a:schemeClr val="accent2"/>
            </a:solidFill>
          </p:grpSpPr>
          <p:sp>
            <p:nvSpPr>
              <p:cNvPr id="555"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6"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8"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9"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0"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1"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2"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4" name="Oval 29"/>
              <p:cNvSpPr>
                <a:spLocks noChangeArrowheads="1"/>
              </p:cNvSpPr>
              <p:nvPr/>
            </p:nvSpPr>
            <p:spPr bwMode="auto">
              <a:xfrm>
                <a:off x="13994743" y="4049970"/>
                <a:ext cx="12996" cy="12996"/>
              </a:xfrm>
              <a:prstGeom prst="ellipse">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5" name="Oval 30"/>
              <p:cNvSpPr>
                <a:spLocks noChangeArrowheads="1"/>
              </p:cNvSpPr>
              <p:nvPr/>
            </p:nvSpPr>
            <p:spPr bwMode="auto">
              <a:xfrm>
                <a:off x="14040228" y="4049970"/>
                <a:ext cx="12996" cy="12996"/>
              </a:xfrm>
              <a:prstGeom prst="ellipse">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6"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32"/>
              <p:cNvSpPr>
                <a:spLocks noChangeArrowheads="1"/>
              </p:cNvSpPr>
              <p:nvPr/>
            </p:nvSpPr>
            <p:spPr bwMode="auto">
              <a:xfrm>
                <a:off x="14015165" y="4068536"/>
                <a:ext cx="16399" cy="45485"/>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8"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34"/>
              <p:cNvSpPr>
                <a:spLocks noChangeArrowheads="1"/>
              </p:cNvSpPr>
              <p:nvPr/>
            </p:nvSpPr>
            <p:spPr bwMode="auto">
              <a:xfrm>
                <a:off x="13994743" y="3995512"/>
                <a:ext cx="58481" cy="40225"/>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554" name="TextBox 553"/>
            <p:cNvSpPr txBox="1"/>
            <p:nvPr/>
          </p:nvSpPr>
          <p:spPr>
            <a:xfrm>
              <a:off x="7126246" y="199682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Cows</a:t>
              </a:r>
            </a:p>
          </p:txBody>
        </p:sp>
      </p:grpSp>
      <p:grpSp>
        <p:nvGrpSpPr>
          <p:cNvPr id="164" name="Group 163"/>
          <p:cNvGrpSpPr/>
          <p:nvPr/>
        </p:nvGrpSpPr>
        <p:grpSpPr>
          <a:xfrm>
            <a:off x="7693483" y="5440608"/>
            <a:ext cx="968599" cy="702117"/>
            <a:chOff x="7983769" y="6064722"/>
            <a:chExt cx="968599" cy="702117"/>
          </a:xfrm>
        </p:grpSpPr>
        <p:grpSp>
          <p:nvGrpSpPr>
            <p:cNvPr id="588" name="Group 587"/>
            <p:cNvGrpSpPr/>
            <p:nvPr/>
          </p:nvGrpSpPr>
          <p:grpSpPr>
            <a:xfrm>
              <a:off x="8091113" y="6064722"/>
              <a:ext cx="682748" cy="514643"/>
              <a:chOff x="14466548" y="3803109"/>
              <a:chExt cx="499020" cy="376151"/>
            </a:xfrm>
            <a:solidFill>
              <a:schemeClr val="accent2"/>
            </a:solidFill>
          </p:grpSpPr>
          <p:sp>
            <p:nvSpPr>
              <p:cNvPr id="590"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89" name="TextBox 588"/>
            <p:cNvSpPr txBox="1"/>
            <p:nvPr/>
          </p:nvSpPr>
          <p:spPr>
            <a:xfrm>
              <a:off x="7983769" y="660064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Engines</a:t>
              </a:r>
            </a:p>
          </p:txBody>
        </p:sp>
      </p:grpSp>
      <p:grpSp>
        <p:nvGrpSpPr>
          <p:cNvPr id="160" name="Group 159"/>
          <p:cNvGrpSpPr/>
          <p:nvPr/>
        </p:nvGrpSpPr>
        <p:grpSpPr>
          <a:xfrm>
            <a:off x="9101177" y="2523493"/>
            <a:ext cx="1074174" cy="896375"/>
            <a:chOff x="9449520" y="2320292"/>
            <a:chExt cx="1074174" cy="896375"/>
          </a:xfrm>
        </p:grpSpPr>
        <p:sp>
          <p:nvSpPr>
            <p:cNvPr id="593"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94" name="TextBox 593"/>
            <p:cNvSpPr txBox="1"/>
            <p:nvPr/>
          </p:nvSpPr>
          <p:spPr>
            <a:xfrm>
              <a:off x="9449520" y="2884268"/>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Vending machines</a:t>
              </a:r>
              <a:endParaRPr kumimoji="0" lang="en-US" sz="1200" b="0" i="0" u="none" strike="noStrike" kern="0" cap="none" spc="0" normalizeH="0" baseline="0" noProof="0" dirty="0">
                <a:ln>
                  <a:noFill/>
                </a:ln>
                <a:effectLst/>
                <a:uLnTx/>
                <a:uFillTx/>
              </a:endParaRPr>
            </a:p>
          </p:txBody>
        </p:sp>
      </p:grpSp>
      <p:grpSp>
        <p:nvGrpSpPr>
          <p:cNvPr id="161" name="Group 160"/>
          <p:cNvGrpSpPr/>
          <p:nvPr/>
        </p:nvGrpSpPr>
        <p:grpSpPr>
          <a:xfrm>
            <a:off x="10958500" y="2961475"/>
            <a:ext cx="968599" cy="612811"/>
            <a:chOff x="10958500" y="2961475"/>
            <a:chExt cx="968599" cy="612811"/>
          </a:xfrm>
        </p:grpSpPr>
        <p:sp>
          <p:nvSpPr>
            <p:cNvPr id="596"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97" name="TextBox 596"/>
            <p:cNvSpPr txBox="1"/>
            <p:nvPr/>
          </p:nvSpPr>
          <p:spPr>
            <a:xfrm>
              <a:off x="10958500" y="340808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Buildings</a:t>
              </a:r>
            </a:p>
          </p:txBody>
        </p:sp>
      </p:grpSp>
      <p:grpSp>
        <p:nvGrpSpPr>
          <p:cNvPr id="95" name="Group 94"/>
          <p:cNvGrpSpPr/>
          <p:nvPr/>
        </p:nvGrpSpPr>
        <p:grpSpPr>
          <a:xfrm>
            <a:off x="8290844" y="1664675"/>
            <a:ext cx="1362492" cy="796211"/>
            <a:chOff x="8914960" y="1271573"/>
            <a:chExt cx="1074174" cy="627724"/>
          </a:xfrm>
        </p:grpSpPr>
        <p:grpSp>
          <p:nvGrpSpPr>
            <p:cNvPr id="599" name="Group 598"/>
            <p:cNvGrpSpPr/>
            <p:nvPr/>
          </p:nvGrpSpPr>
          <p:grpSpPr>
            <a:xfrm>
              <a:off x="9264202" y="1271573"/>
              <a:ext cx="401244" cy="399066"/>
              <a:chOff x="9993179" y="3108498"/>
              <a:chExt cx="342486" cy="340626"/>
            </a:xfrm>
            <a:solidFill>
              <a:schemeClr val="accent4"/>
            </a:solidFill>
          </p:grpSpPr>
          <p:sp>
            <p:nvSpPr>
              <p:cNvPr id="601"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p:cNvGrpSpPr/>
              <p:nvPr/>
            </p:nvGrpSpPr>
            <p:grpSpPr>
              <a:xfrm>
                <a:off x="9993179" y="3108498"/>
                <a:ext cx="104400" cy="49510"/>
                <a:chOff x="4732666" y="-1007401"/>
                <a:chExt cx="183486" cy="87016"/>
              </a:xfrm>
              <a:grpFill/>
            </p:grpSpPr>
            <p:sp>
              <p:nvSpPr>
                <p:cNvPr id="604" name="Rectangle 603"/>
                <p:cNvSpPr/>
                <p:nvPr/>
              </p:nvSpPr>
              <p:spPr bwMode="auto">
                <a:xfrm>
                  <a:off x="4847524" y="-1007401"/>
                  <a:ext cx="68628" cy="87016"/>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4732666" y="-1007401"/>
                  <a:ext cx="160709" cy="50906"/>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03"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00" name="TextBox 599"/>
            <p:cNvSpPr txBox="1"/>
            <p:nvPr/>
          </p:nvSpPr>
          <p:spPr>
            <a:xfrm>
              <a:off x="8914960" y="1733098"/>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Fryers</a:t>
              </a:r>
              <a:endParaRPr kumimoji="0" lang="en-US" sz="1200" b="0" i="0" u="none" strike="noStrike" kern="0" cap="none" spc="0" normalizeH="0" baseline="0" noProof="0" dirty="0">
                <a:ln>
                  <a:noFill/>
                </a:ln>
                <a:effectLst/>
                <a:uLnTx/>
                <a:uFillTx/>
              </a:endParaRPr>
            </a:p>
          </p:txBody>
        </p:sp>
      </p:grpSp>
      <p:grpSp>
        <p:nvGrpSpPr>
          <p:cNvPr id="163" name="Group 162"/>
          <p:cNvGrpSpPr/>
          <p:nvPr/>
        </p:nvGrpSpPr>
        <p:grpSpPr>
          <a:xfrm>
            <a:off x="9945594" y="5783263"/>
            <a:ext cx="1074174" cy="563888"/>
            <a:chOff x="9771422" y="5899622"/>
            <a:chExt cx="1074174" cy="563888"/>
          </a:xfrm>
        </p:grpSpPr>
        <p:grpSp>
          <p:nvGrpSpPr>
            <p:cNvPr id="607" name="Group 606"/>
            <p:cNvGrpSpPr>
              <a:grpSpLocks noChangeAspect="1"/>
            </p:cNvGrpSpPr>
            <p:nvPr/>
          </p:nvGrpSpPr>
          <p:grpSpPr>
            <a:xfrm>
              <a:off x="10093814" y="5899622"/>
              <a:ext cx="365167" cy="368280"/>
              <a:chOff x="4706938" y="2719388"/>
              <a:chExt cx="558800" cy="563563"/>
            </a:xfrm>
            <a:solidFill>
              <a:schemeClr val="tx1"/>
            </a:solidFill>
          </p:grpSpPr>
          <p:sp>
            <p:nvSpPr>
              <p:cNvPr id="609"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0"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1"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608" name="TextBox 607"/>
            <p:cNvSpPr txBox="1"/>
            <p:nvPr/>
          </p:nvSpPr>
          <p:spPr>
            <a:xfrm>
              <a:off x="9771422" y="6297311"/>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Medical devices</a:t>
              </a:r>
              <a:endParaRPr kumimoji="0" lang="en-US" sz="1200" b="0" i="0" u="none" strike="noStrike" kern="0" cap="none" spc="0" normalizeH="0" baseline="0" noProof="0" dirty="0">
                <a:ln>
                  <a:noFill/>
                </a:ln>
                <a:effectLst/>
                <a:uLnTx/>
                <a:uFillTx/>
              </a:endParaRPr>
            </a:p>
          </p:txBody>
        </p:sp>
      </p:grpSp>
      <p:grpSp>
        <p:nvGrpSpPr>
          <p:cNvPr id="162" name="Group 161"/>
          <p:cNvGrpSpPr/>
          <p:nvPr/>
        </p:nvGrpSpPr>
        <p:grpSpPr>
          <a:xfrm>
            <a:off x="10774237" y="4747550"/>
            <a:ext cx="1055111" cy="758218"/>
            <a:chOff x="10846808" y="4921722"/>
            <a:chExt cx="1055111" cy="758218"/>
          </a:xfrm>
        </p:grpSpPr>
        <p:grpSp>
          <p:nvGrpSpPr>
            <p:cNvPr id="613" name="Group 612"/>
            <p:cNvGrpSpPr>
              <a:grpSpLocks noChangeAspect="1"/>
            </p:cNvGrpSpPr>
            <p:nvPr/>
          </p:nvGrpSpPr>
          <p:grpSpPr>
            <a:xfrm>
              <a:off x="11079711" y="4921722"/>
              <a:ext cx="378610" cy="376162"/>
              <a:chOff x="10401129" y="5431042"/>
              <a:chExt cx="736600" cy="731838"/>
            </a:xfrm>
            <a:solidFill>
              <a:schemeClr val="tx1"/>
            </a:solidFill>
          </p:grpSpPr>
          <p:sp>
            <p:nvSpPr>
              <p:cNvPr id="615"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6"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7"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614" name="TextBox 613"/>
            <p:cNvSpPr txBox="1"/>
            <p:nvPr/>
          </p:nvSpPr>
          <p:spPr>
            <a:xfrm>
              <a:off x="10846808" y="5347541"/>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Vaccine dispensers</a:t>
              </a:r>
            </a:p>
          </p:txBody>
        </p:sp>
      </p:grpSp>
      <p:grpSp>
        <p:nvGrpSpPr>
          <p:cNvPr id="89" name="Group 88"/>
          <p:cNvGrpSpPr/>
          <p:nvPr/>
        </p:nvGrpSpPr>
        <p:grpSpPr>
          <a:xfrm>
            <a:off x="2066277" y="4251204"/>
            <a:ext cx="1075791" cy="586051"/>
            <a:chOff x="1151877" y="4120575"/>
            <a:chExt cx="1075791" cy="586051"/>
          </a:xfrm>
        </p:grpSpPr>
        <p:sp>
          <p:nvSpPr>
            <p:cNvPr id="618" name="Rectangle 617"/>
            <p:cNvSpPr/>
            <p:nvPr/>
          </p:nvSpPr>
          <p:spPr>
            <a:xfrm>
              <a:off x="1322683" y="4429627"/>
              <a:ext cx="904985" cy="276999"/>
            </a:xfrm>
            <a:prstGeom prst="rect">
              <a:avLst/>
            </a:prstGeom>
          </p:spPr>
          <p:txBody>
            <a:bodyPr wrap="square">
              <a:noAutofit/>
            </a:bodyPr>
            <a:lstStyle/>
            <a:p>
              <a:pPr defTabSz="932597">
                <a:defRPr/>
              </a:pPr>
              <a:r>
                <a:rPr lang="en-US" sz="1200" kern="0" dirty="0"/>
                <a:t>Trucks</a:t>
              </a:r>
            </a:p>
          </p:txBody>
        </p:sp>
        <p:sp>
          <p:nvSpPr>
            <p:cNvPr id="627"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068320" y="2673649"/>
            <a:ext cx="506870" cy="728591"/>
            <a:chOff x="4253377" y="2343482"/>
            <a:chExt cx="506870" cy="728591"/>
          </a:xfrm>
        </p:grpSpPr>
        <p:sp>
          <p:nvSpPr>
            <p:cNvPr id="623" name="Rectangle 622"/>
            <p:cNvSpPr/>
            <p:nvPr/>
          </p:nvSpPr>
          <p:spPr>
            <a:xfrm>
              <a:off x="4253377" y="2825852"/>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200" kern="0" dirty="0">
                  <a:solidFill>
                    <a:schemeClr val="tx1"/>
                  </a:solidFill>
                </a:rPr>
                <a:t>Buses</a:t>
              </a:r>
            </a:p>
          </p:txBody>
        </p:sp>
        <p:sp>
          <p:nvSpPr>
            <p:cNvPr id="62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916382" y="2567360"/>
            <a:ext cx="631912" cy="866672"/>
            <a:chOff x="814781" y="2695884"/>
            <a:chExt cx="473545" cy="649471"/>
          </a:xfrm>
        </p:grpSpPr>
        <p:sp>
          <p:nvSpPr>
            <p:cNvPr id="619" name="Rectangle 618"/>
            <p:cNvSpPr/>
            <p:nvPr/>
          </p:nvSpPr>
          <p:spPr>
            <a:xfrm>
              <a:off x="823134" y="3137776"/>
              <a:ext cx="403866" cy="207579"/>
            </a:xfrm>
            <a:prstGeom prst="rect">
              <a:avLst/>
            </a:prstGeom>
          </p:spPr>
          <p:txBody>
            <a:bodyPr wrap="square">
              <a:noAutofit/>
            </a:bodyPr>
            <a:lstStyle/>
            <a:p>
              <a:pPr defTabSz="932597">
                <a:defRPr/>
              </a:pPr>
              <a:r>
                <a:rPr lang="en-US" sz="1200" kern="0" dirty="0"/>
                <a:t>Dogs</a:t>
              </a:r>
            </a:p>
          </p:txBody>
        </p:sp>
        <p:sp>
          <p:nvSpPr>
            <p:cNvPr id="630"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6" name="Group 215"/>
          <p:cNvGrpSpPr/>
          <p:nvPr/>
        </p:nvGrpSpPr>
        <p:grpSpPr>
          <a:xfrm>
            <a:off x="3751243" y="3917408"/>
            <a:ext cx="1194559" cy="1037608"/>
            <a:chOff x="3751243" y="3917408"/>
            <a:chExt cx="1194559" cy="1037608"/>
          </a:xfrm>
        </p:grpSpPr>
        <p:sp>
          <p:nvSpPr>
            <p:cNvPr id="799" name="Freeform: Shape 798"/>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3751243" y="4696484"/>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200" kern="0" dirty="0"/>
                <a:t>Oil distribution</a:t>
              </a:r>
            </a:p>
          </p:txBody>
        </p:sp>
      </p:grpSp>
      <p:grpSp>
        <p:nvGrpSpPr>
          <p:cNvPr id="177" name="Group 176"/>
          <p:cNvGrpSpPr/>
          <p:nvPr/>
        </p:nvGrpSpPr>
        <p:grpSpPr>
          <a:xfrm>
            <a:off x="3239933" y="5544023"/>
            <a:ext cx="968599" cy="873018"/>
            <a:chOff x="3312504" y="5442422"/>
            <a:chExt cx="968599" cy="873018"/>
          </a:xfrm>
        </p:grpSpPr>
        <p:sp>
          <p:nvSpPr>
            <p:cNvPr id="503" name="TextBox 502"/>
            <p:cNvSpPr txBox="1"/>
            <p:nvPr/>
          </p:nvSpPr>
          <p:spPr>
            <a:xfrm>
              <a:off x="3312504" y="6149241"/>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Smart meters</a:t>
              </a:r>
            </a:p>
          </p:txBody>
        </p:sp>
        <p:grpSp>
          <p:nvGrpSpPr>
            <p:cNvPr id="174" name="Group 173"/>
            <p:cNvGrpSpPr/>
            <p:nvPr/>
          </p:nvGrpSpPr>
          <p:grpSpPr>
            <a:xfrm>
              <a:off x="3661466" y="5442422"/>
              <a:ext cx="269077" cy="677391"/>
              <a:chOff x="3661466" y="5442422"/>
              <a:chExt cx="269077" cy="677391"/>
            </a:xfrm>
          </p:grpSpPr>
          <p:sp>
            <p:nvSpPr>
              <p:cNvPr id="509"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3661466" y="5442422"/>
                <a:ext cx="269077" cy="677391"/>
                <a:chOff x="3661466" y="5442422"/>
                <a:chExt cx="269077" cy="677391"/>
              </a:xfrm>
            </p:grpSpPr>
            <p:sp>
              <p:nvSpPr>
                <p:cNvPr id="773"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3757612" y="5803106"/>
                  <a:ext cx="92870" cy="316707"/>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36"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bg1">
              <a:lumMod val="85000"/>
            </a:schemeClr>
          </a:solidFill>
          <a:ln>
            <a:noFill/>
          </a:ln>
        </p:spPr>
        <p:txBody>
          <a:bodyPr vert="horz" wrap="square" lIns="61737" tIns="30869" rIns="61737" bIns="30869" numCol="1" anchor="t" anchorCtr="0" compatLnSpc="1">
            <a:prstTxWarp prst="textNoShape">
              <a:avLst/>
            </a:prstTxWarp>
          </a:bodyPr>
          <a:lstStyle/>
          <a:p>
            <a:endParaRPr lang="en-US" sz="1100" dirty="0">
              <a:solidFill>
                <a:srgbClr val="000000"/>
              </a:solidFill>
            </a:endParaRPr>
          </a:p>
        </p:txBody>
      </p:sp>
      <p:sp>
        <p:nvSpPr>
          <p:cNvPr id="237"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8" name="TextBox 237"/>
          <p:cNvSpPr txBox="1"/>
          <p:nvPr/>
        </p:nvSpPr>
        <p:spPr>
          <a:xfrm>
            <a:off x="5513561" y="3506832"/>
            <a:ext cx="1359679" cy="664797"/>
          </a:xfrm>
          <a:prstGeom prst="rect">
            <a:avLst/>
          </a:prstGeom>
          <a:noFill/>
        </p:spPr>
        <p:txBody>
          <a:bodyPr wrap="square" lIns="0" tIns="0" rIns="0" bIns="0" rtlCol="0" anchor="ctr">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400" b="0" i="0" u="none" strike="noStrike" kern="0" cap="none" spc="0" normalizeH="0" baseline="0" noProof="0" dirty="0">
                <a:ln>
                  <a:noFill/>
                </a:ln>
                <a:solidFill>
                  <a:schemeClr val="accent5">
                    <a:lumMod val="90000"/>
                    <a:lumOff val="10000"/>
                  </a:schemeClr>
                </a:solidFill>
                <a:effectLst/>
                <a:uLnTx/>
                <a:uFillTx/>
                <a:latin typeface="Segoe UI" panose="020B0502040204020203" pitchFamily="34" charset="0"/>
                <a:cs typeface="Segoe UI" panose="020B0502040204020203" pitchFamily="34" charset="0"/>
              </a:rPr>
              <a:t>Internet of Things</a:t>
            </a:r>
          </a:p>
        </p:txBody>
      </p:sp>
      <p:grpSp>
        <p:nvGrpSpPr>
          <p:cNvPr id="12" name="Group 11"/>
          <p:cNvGrpSpPr/>
          <p:nvPr/>
        </p:nvGrpSpPr>
        <p:grpSpPr>
          <a:xfrm>
            <a:off x="2480671" y="2788372"/>
            <a:ext cx="990977" cy="841769"/>
            <a:chOff x="2480671" y="2788372"/>
            <a:chExt cx="990977" cy="841769"/>
          </a:xfrm>
        </p:grpSpPr>
        <p:sp>
          <p:nvSpPr>
            <p:cNvPr id="620" name="Rectangle 619"/>
            <p:cNvSpPr/>
            <p:nvPr/>
          </p:nvSpPr>
          <p:spPr>
            <a:xfrm>
              <a:off x="2480671" y="3371609"/>
              <a:ext cx="990977" cy="258532"/>
            </a:xfrm>
            <a:prstGeom prst="rect">
              <a:avLst/>
            </a:prstGeom>
          </p:spPr>
          <p:txBody>
            <a:bodyPr wrap="square">
              <a:noAutofit/>
            </a:bodyPr>
            <a:lstStyle/>
            <a:p>
              <a:pPr algn="ctr" defTabSz="932563">
                <a:lnSpc>
                  <a:spcPct val="90000"/>
                </a:lnSpc>
                <a:spcAft>
                  <a:spcPts val="600"/>
                </a:spcAft>
                <a:defRPr/>
              </a:pPr>
              <a:r>
                <a:rPr lang="en-US" sz="1200" kern="0" dirty="0"/>
                <a:t>Power plant</a:t>
              </a:r>
            </a:p>
          </p:txBody>
        </p:sp>
        <p:grpSp>
          <p:nvGrpSpPr>
            <p:cNvPr id="241" name="Group 240"/>
            <p:cNvGrpSpPr>
              <a:grpSpLocks noChangeAspect="1"/>
            </p:cNvGrpSpPr>
            <p:nvPr/>
          </p:nvGrpSpPr>
          <p:grpSpPr>
            <a:xfrm flipH="1">
              <a:off x="2754916" y="2788372"/>
              <a:ext cx="541127" cy="566450"/>
              <a:chOff x="5383598" y="2422433"/>
              <a:chExt cx="958639" cy="1003502"/>
            </a:xfrm>
            <a:solidFill>
              <a:schemeClr val="accent5">
                <a:lumMod val="90000"/>
                <a:lumOff val="10000"/>
              </a:schemeClr>
            </a:solidFill>
          </p:grpSpPr>
          <p:grpSp>
            <p:nvGrpSpPr>
              <p:cNvPr id="243" name="Group 242"/>
              <p:cNvGrpSpPr>
                <a:grpSpLocks noChangeAspect="1"/>
              </p:cNvGrpSpPr>
              <p:nvPr/>
            </p:nvGrpSpPr>
            <p:grpSpPr>
              <a:xfrm>
                <a:off x="5446923" y="2588059"/>
                <a:ext cx="895314" cy="837876"/>
                <a:chOff x="11441117" y="7323932"/>
                <a:chExt cx="420688" cy="393700"/>
              </a:xfrm>
              <a:grpFill/>
            </p:grpSpPr>
            <p:sp>
              <p:nvSpPr>
                <p:cNvPr id="249"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4"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4901936" y="5094610"/>
            <a:ext cx="968599" cy="680599"/>
            <a:chOff x="4901936" y="5094610"/>
            <a:chExt cx="968599" cy="680599"/>
          </a:xfrm>
        </p:grpSpPr>
        <p:grpSp>
          <p:nvGrpSpPr>
            <p:cNvPr id="295" name="Group 294"/>
            <p:cNvGrpSpPr>
              <a:grpSpLocks noChangeAspect="1"/>
            </p:cNvGrpSpPr>
            <p:nvPr/>
          </p:nvGrpSpPr>
          <p:grpSpPr>
            <a:xfrm>
              <a:off x="5080128" y="5094610"/>
              <a:ext cx="635952" cy="465817"/>
              <a:chOff x="5858289" y="4939278"/>
              <a:chExt cx="222896" cy="163265"/>
            </a:xfrm>
            <a:solidFill>
              <a:schemeClr val="accent5">
                <a:lumMod val="90000"/>
                <a:lumOff val="10000"/>
              </a:schemeClr>
            </a:solidFill>
          </p:grpSpPr>
          <p:sp>
            <p:nvSpPr>
              <p:cNvPr id="296"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1B3B41"/>
                  </a:solidFill>
                </a:endParaRPr>
              </a:p>
            </p:txBody>
          </p:sp>
          <p:sp>
            <p:nvSpPr>
              <p:cNvPr id="298"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1B3B41"/>
                  </a:solidFill>
                </a:endParaRPr>
              </a:p>
            </p:txBody>
          </p:sp>
          <p:sp>
            <p:nvSpPr>
              <p:cNvPr id="299"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1B3B41"/>
                  </a:solidFill>
                </a:endParaRPr>
              </a:p>
            </p:txBody>
          </p:sp>
        </p:grpSp>
        <p:sp>
          <p:nvSpPr>
            <p:cNvPr id="301" name="TextBox 300"/>
            <p:cNvSpPr txBox="1"/>
            <p:nvPr/>
          </p:nvSpPr>
          <p:spPr>
            <a:xfrm>
              <a:off x="4901936" y="560901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Surveillance</a:t>
              </a:r>
            </a:p>
          </p:txBody>
        </p:sp>
      </p:grpSp>
      <p:grpSp>
        <p:nvGrpSpPr>
          <p:cNvPr id="5" name="Group 4"/>
          <p:cNvGrpSpPr/>
          <p:nvPr/>
        </p:nvGrpSpPr>
        <p:grpSpPr>
          <a:xfrm>
            <a:off x="6675438" y="4652831"/>
            <a:ext cx="990960" cy="790757"/>
            <a:chOff x="6675438" y="4652831"/>
            <a:chExt cx="990960" cy="790757"/>
          </a:xfrm>
        </p:grpSpPr>
        <p:sp>
          <p:nvSpPr>
            <p:cNvPr id="586" name="TextBox 585"/>
            <p:cNvSpPr txBox="1"/>
            <p:nvPr/>
          </p:nvSpPr>
          <p:spPr>
            <a:xfrm>
              <a:off x="6675438" y="5277389"/>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Power tools</a:t>
              </a:r>
            </a:p>
          </p:txBody>
        </p:sp>
        <p:sp>
          <p:nvSpPr>
            <p:cNvPr id="207" name="Freeform: Shape 206"/>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9722073" y="3975675"/>
            <a:ext cx="968599" cy="461300"/>
            <a:chOff x="9722073" y="3975675"/>
            <a:chExt cx="968599" cy="461300"/>
          </a:xfrm>
        </p:grpSpPr>
        <p:sp>
          <p:nvSpPr>
            <p:cNvPr id="329" name="TextBox 328"/>
            <p:cNvSpPr txBox="1"/>
            <p:nvPr/>
          </p:nvSpPr>
          <p:spPr>
            <a:xfrm>
              <a:off x="9722073" y="4270776"/>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noProof="0" dirty="0"/>
                <a:t>Racing</a:t>
              </a:r>
              <a:endParaRPr kumimoji="0" lang="en-US" sz="1200" b="0" i="0" u="none" strike="noStrike" kern="0" cap="none" spc="0" normalizeH="0" baseline="0" noProof="0" dirty="0">
                <a:ln>
                  <a:noFill/>
                </a:ln>
                <a:effectLst/>
                <a:uLnTx/>
                <a:uFillTx/>
              </a:endParaRPr>
            </a:p>
          </p:txBody>
        </p:sp>
        <p:grpSp>
          <p:nvGrpSpPr>
            <p:cNvPr id="6" name="Group 5"/>
            <p:cNvGrpSpPr/>
            <p:nvPr/>
          </p:nvGrpSpPr>
          <p:grpSpPr>
            <a:xfrm>
              <a:off x="9766389" y="3975675"/>
              <a:ext cx="835994" cy="252906"/>
              <a:chOff x="8577661" y="3473196"/>
              <a:chExt cx="999476" cy="302361"/>
            </a:xfrm>
            <a:solidFill>
              <a:srgbClr val="FF0000"/>
            </a:solidFill>
          </p:grpSpPr>
          <p:sp>
            <p:nvSpPr>
              <p:cNvPr id="224"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8613547" y="3541447"/>
                <a:ext cx="7674" cy="15349"/>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0" name="Group 229"/>
          <p:cNvGrpSpPr/>
          <p:nvPr/>
        </p:nvGrpSpPr>
        <p:grpSpPr>
          <a:xfrm>
            <a:off x="8917297" y="4879483"/>
            <a:ext cx="1057926" cy="862518"/>
            <a:chOff x="8917297" y="4879483"/>
            <a:chExt cx="1057926" cy="862518"/>
          </a:xfrm>
        </p:grpSpPr>
        <p:sp>
          <p:nvSpPr>
            <p:cNvPr id="231" name="TextBox 230"/>
            <p:cNvSpPr txBox="1"/>
            <p:nvPr/>
          </p:nvSpPr>
          <p:spPr>
            <a:xfrm>
              <a:off x="8917297" y="5409602"/>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Mining</a:t>
              </a:r>
              <a:r>
                <a:rPr kumimoji="0" lang="en-US" sz="1200" b="0" i="0" u="none" strike="noStrike" kern="0" cap="none" spc="0" normalizeH="0" noProof="0" dirty="0">
                  <a:ln>
                    <a:noFill/>
                  </a:ln>
                  <a:effectLst/>
                  <a:uLnTx/>
                  <a:uFillTx/>
                </a:rPr>
                <a:t> equipment</a:t>
              </a:r>
              <a:endParaRPr kumimoji="0" lang="en-US" sz="1200" b="0" i="0" u="none" strike="noStrike" kern="0" cap="none" spc="0" normalizeH="0" baseline="0" noProof="0" dirty="0">
                <a:ln>
                  <a:noFill/>
                </a:ln>
                <a:effectLst/>
                <a:uLnTx/>
                <a:uFillTx/>
              </a:endParaRPr>
            </a:p>
          </p:txBody>
        </p:sp>
        <p:grpSp>
          <p:nvGrpSpPr>
            <p:cNvPr id="232" name="Group 4"/>
            <p:cNvGrpSpPr>
              <a:grpSpLocks noChangeAspect="1"/>
            </p:cNvGrpSpPr>
            <p:nvPr/>
          </p:nvGrpSpPr>
          <p:grpSpPr bwMode="auto">
            <a:xfrm>
              <a:off x="9091629" y="4879483"/>
              <a:ext cx="645954" cy="475115"/>
              <a:chOff x="2363" y="1118"/>
              <a:chExt cx="2953" cy="2172"/>
            </a:xfrm>
            <a:solidFill>
              <a:schemeClr val="accent5">
                <a:lumMod val="90000"/>
                <a:lumOff val="10000"/>
              </a:schemeClr>
            </a:solidFill>
          </p:grpSpPr>
          <p:sp>
            <p:nvSpPr>
              <p:cNvPr id="233"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5966656" y="5724265"/>
            <a:ext cx="968599" cy="607536"/>
            <a:chOff x="5966656" y="7745570"/>
            <a:chExt cx="968599" cy="607536"/>
          </a:xfrm>
        </p:grpSpPr>
        <p:grpSp>
          <p:nvGrpSpPr>
            <p:cNvPr id="219" name="Group 218"/>
            <p:cNvGrpSpPr/>
            <p:nvPr/>
          </p:nvGrpSpPr>
          <p:grpSpPr>
            <a:xfrm>
              <a:off x="6040766" y="7745570"/>
              <a:ext cx="832474" cy="378179"/>
              <a:chOff x="873122" y="1363662"/>
              <a:chExt cx="10268052" cy="4664605"/>
            </a:xfrm>
            <a:solidFill>
              <a:schemeClr val="accent5">
                <a:lumMod val="90000"/>
                <a:lumOff val="10000"/>
              </a:schemeClr>
            </a:solidFill>
          </p:grpSpPr>
          <p:grpSp>
            <p:nvGrpSpPr>
              <p:cNvPr id="220" name="Group 219"/>
              <p:cNvGrpSpPr/>
              <p:nvPr/>
            </p:nvGrpSpPr>
            <p:grpSpPr>
              <a:xfrm>
                <a:off x="873122" y="1363662"/>
                <a:ext cx="3857627" cy="4664605"/>
                <a:chOff x="873122" y="1363662"/>
                <a:chExt cx="3857627" cy="4664605"/>
              </a:xfrm>
              <a:grpFill/>
            </p:grpSpPr>
            <p:sp>
              <p:nvSpPr>
                <p:cNvPr id="274" name="Parallelogram 273"/>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Parallelogram 27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Trapezoid 27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Trapezoid 280"/>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Trapezoid 281"/>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5" name="Group 224"/>
              <p:cNvGrpSpPr/>
              <p:nvPr/>
            </p:nvGrpSpPr>
            <p:grpSpPr>
              <a:xfrm>
                <a:off x="7283547" y="1363662"/>
                <a:ext cx="3857627" cy="4664605"/>
                <a:chOff x="873122" y="1363662"/>
                <a:chExt cx="3857627" cy="4664605"/>
              </a:xfrm>
              <a:grpFill/>
            </p:grpSpPr>
            <p:sp>
              <p:nvSpPr>
                <p:cNvPr id="254" name="Parallelogram 253"/>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Parallelogram 254"/>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rapezoid 255"/>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3" name="TextBox 292"/>
            <p:cNvSpPr txBox="1"/>
            <p:nvPr/>
          </p:nvSpPr>
          <p:spPr>
            <a:xfrm>
              <a:off x="5966656" y="818690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Smart grids</a:t>
              </a:r>
            </a:p>
          </p:txBody>
        </p:sp>
      </p:grpSp>
    </p:spTree>
    <p:extLst>
      <p:ext uri="{BB962C8B-B14F-4D97-AF65-F5344CB8AC3E}">
        <p14:creationId xmlns:p14="http://schemas.microsoft.com/office/powerpoint/2010/main" val="295210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20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200"/>
                                        <p:tgtEl>
                                          <p:spTgt spid="167"/>
                                        </p:tgtEl>
                                      </p:cBhvr>
                                    </p:animEffect>
                                  </p:childTnLst>
                                </p:cTn>
                              </p:par>
                              <p:par>
                                <p:cTn id="11" presetID="10" presetClass="entr" presetSubtype="0" fill="hold" nodeType="withEffect">
                                  <p:stCondLst>
                                    <p:cond delay="40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200"/>
                                        <p:tgtEl>
                                          <p:spTgt spid="160"/>
                                        </p:tgtEl>
                                      </p:cBhvr>
                                    </p:animEffect>
                                  </p:childTnLst>
                                </p:cTn>
                              </p:par>
                              <p:par>
                                <p:cTn id="14" presetID="10" presetClass="entr" presetSubtype="0" fill="hold" nodeType="withEffect">
                                  <p:stCondLst>
                                    <p:cond delay="6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200"/>
                                        <p:tgtEl>
                                          <p:spTgt spid="177"/>
                                        </p:tgtEl>
                                      </p:cBhvr>
                                    </p:animEffect>
                                  </p:childTnLst>
                                </p:cTn>
                              </p:par>
                              <p:par>
                                <p:cTn id="17" presetID="10" presetClass="entr" presetSubtype="0" fill="hold" nodeType="withEffect">
                                  <p:stCondLst>
                                    <p:cond delay="80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200"/>
                                        <p:tgtEl>
                                          <p:spTgt spid="165"/>
                                        </p:tgtEl>
                                      </p:cBhvr>
                                    </p:animEffect>
                                  </p:childTnLst>
                                </p:cTn>
                              </p:par>
                              <p:par>
                                <p:cTn id="20" presetID="10" presetClass="entr" presetSubtype="0" fill="hold" nodeType="withEffect">
                                  <p:stCondLst>
                                    <p:cond delay="100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200"/>
                                        <p:tgtEl>
                                          <p:spTgt spid="94"/>
                                        </p:tgtEl>
                                      </p:cBhvr>
                                    </p:animEffect>
                                  </p:childTnLst>
                                </p:cTn>
                              </p:par>
                              <p:par>
                                <p:cTn id="23" presetID="10" presetClass="entr" presetSubtype="0" fill="hold" nodeType="withEffect">
                                  <p:stCondLst>
                                    <p:cond delay="120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200"/>
                                        <p:tgtEl>
                                          <p:spTgt spid="184"/>
                                        </p:tgtEl>
                                      </p:cBhvr>
                                    </p:animEffect>
                                  </p:childTnLst>
                                </p:cTn>
                              </p:par>
                              <p:par>
                                <p:cTn id="26" presetID="10" presetClass="entr" presetSubtype="0" fill="hold" nodeType="withEffect">
                                  <p:stCondLst>
                                    <p:cond delay="1400"/>
                                  </p:stCondLst>
                                  <p:childTnLst>
                                    <p:set>
                                      <p:cBhvr>
                                        <p:cTn id="27" dur="1" fill="hold">
                                          <p:stCondLst>
                                            <p:cond delay="0"/>
                                          </p:stCondLst>
                                        </p:cTn>
                                        <p:tgtEl>
                                          <p:spTgt spid="161"/>
                                        </p:tgtEl>
                                        <p:attrNameLst>
                                          <p:attrName>style.visibility</p:attrName>
                                        </p:attrNameLst>
                                      </p:cBhvr>
                                      <p:to>
                                        <p:strVal val="visible"/>
                                      </p:to>
                                    </p:set>
                                    <p:animEffect transition="in" filter="fade">
                                      <p:cBhvr>
                                        <p:cTn id="28" dur="200"/>
                                        <p:tgtEl>
                                          <p:spTgt spid="161"/>
                                        </p:tgtEl>
                                      </p:cBhvr>
                                    </p:animEffect>
                                  </p:childTnLst>
                                </p:cTn>
                              </p:par>
                              <p:par>
                                <p:cTn id="29" presetID="10" presetClass="entr" presetSubtype="0"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200"/>
                                        <p:tgtEl>
                                          <p:spTgt spid="91"/>
                                        </p:tgtEl>
                                      </p:cBhvr>
                                    </p:animEffect>
                                  </p:childTnLst>
                                </p:cTn>
                              </p:par>
                              <p:par>
                                <p:cTn id="32" presetID="10" presetClass="entr" presetSubtype="0" fill="hold" nodeType="withEffect">
                                  <p:stCondLst>
                                    <p:cond delay="180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200"/>
                                        <p:tgtEl>
                                          <p:spTgt spid="93"/>
                                        </p:tgtEl>
                                      </p:cBhvr>
                                    </p:animEffect>
                                  </p:childTnLst>
                                </p:cTn>
                              </p:par>
                              <p:par>
                                <p:cTn id="35" presetID="10" presetClass="entr" presetSubtype="0" fill="hold" nodeType="withEffect">
                                  <p:stCondLst>
                                    <p:cond delay="200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200"/>
                                        <p:tgtEl>
                                          <p:spTgt spid="164"/>
                                        </p:tgtEl>
                                      </p:cBhvr>
                                    </p:animEffect>
                                  </p:childTnLst>
                                </p:cTn>
                              </p:par>
                              <p:par>
                                <p:cTn id="38" presetID="10" presetClass="entr" presetSubtype="0" fill="hold" nodeType="withEffect">
                                  <p:stCondLst>
                                    <p:cond delay="220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200"/>
                                        <p:tgtEl>
                                          <p:spTgt spid="163"/>
                                        </p:tgtEl>
                                      </p:cBhvr>
                                    </p:animEffect>
                                  </p:childTnLst>
                                </p:cTn>
                              </p:par>
                              <p:par>
                                <p:cTn id="41" presetID="10" presetClass="entr" presetSubtype="0" fill="hold" nodeType="withEffect">
                                  <p:stCondLst>
                                    <p:cond delay="24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
                                        <p:tgtEl>
                                          <p:spTgt spid="16"/>
                                        </p:tgtEl>
                                      </p:cBhvr>
                                    </p:animEffect>
                                  </p:childTnLst>
                                </p:cTn>
                              </p:par>
                              <p:par>
                                <p:cTn id="44" presetID="10" presetClass="entr" presetSubtype="0" fill="hold" nodeType="withEffect">
                                  <p:stCondLst>
                                    <p:cond delay="26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
                                        <p:tgtEl>
                                          <p:spTgt spid="11"/>
                                        </p:tgtEl>
                                      </p:cBhvr>
                                    </p:animEffect>
                                  </p:childTnLst>
                                </p:cTn>
                              </p:par>
                              <p:par>
                                <p:cTn id="47" presetID="10" presetClass="entr" presetSubtype="0" fill="hold" nodeType="withEffect">
                                  <p:stCondLst>
                                    <p:cond delay="28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00"/>
                                        <p:tgtEl>
                                          <p:spTgt spid="5"/>
                                        </p:tgtEl>
                                      </p:cBhvr>
                                    </p:animEffect>
                                  </p:childTnLst>
                                </p:cTn>
                              </p:par>
                              <p:par>
                                <p:cTn id="50" presetID="10" presetClass="entr" presetSubtype="0" fill="hold" nodeType="withEffect">
                                  <p:stCondLst>
                                    <p:cond delay="30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200"/>
                                        <p:tgtEl>
                                          <p:spTgt spid="14"/>
                                        </p:tgtEl>
                                      </p:cBhvr>
                                    </p:animEffect>
                                  </p:childTnLst>
                                </p:cTn>
                              </p:par>
                              <p:par>
                                <p:cTn id="53" presetID="10" presetClass="entr" presetSubtype="0" fill="hold" nodeType="withEffect">
                                  <p:stCondLst>
                                    <p:cond delay="32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00"/>
                                        <p:tgtEl>
                                          <p:spTgt spid="3"/>
                                        </p:tgtEl>
                                      </p:cBhvr>
                                    </p:animEffect>
                                  </p:childTnLst>
                                </p:cTn>
                              </p:par>
                              <p:par>
                                <p:cTn id="56" presetID="10" presetClass="entr" presetSubtype="0" fill="hold" nodeType="withEffect">
                                  <p:stCondLst>
                                    <p:cond delay="340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200"/>
                                        <p:tgtEl>
                                          <p:spTgt spid="92"/>
                                        </p:tgtEl>
                                      </p:cBhvr>
                                    </p:animEffect>
                                  </p:childTnLst>
                                </p:cTn>
                              </p:par>
                              <p:par>
                                <p:cTn id="59" presetID="10" presetClass="entr" presetSubtype="0" fill="hold" nodeType="withEffect">
                                  <p:stCondLst>
                                    <p:cond delay="360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200"/>
                                        <p:tgtEl>
                                          <p:spTgt spid="216"/>
                                        </p:tgtEl>
                                      </p:cBhvr>
                                    </p:animEffect>
                                  </p:childTnLst>
                                </p:cTn>
                              </p:par>
                              <p:par>
                                <p:cTn id="62" presetID="10" presetClass="entr" presetSubtype="0" fill="hold" nodeType="withEffect">
                                  <p:stCondLst>
                                    <p:cond delay="380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200"/>
                                        <p:tgtEl>
                                          <p:spTgt spid="95"/>
                                        </p:tgtEl>
                                      </p:cBhvr>
                                    </p:animEffect>
                                  </p:childTnLst>
                                </p:cTn>
                              </p:par>
                              <p:par>
                                <p:cTn id="65" presetID="10" presetClass="entr" presetSubtype="0" fill="hold" nodeType="withEffect">
                                  <p:stCondLst>
                                    <p:cond delay="400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200"/>
                                        <p:tgtEl>
                                          <p:spTgt spid="89"/>
                                        </p:tgtEl>
                                      </p:cBhvr>
                                    </p:animEffect>
                                  </p:childTnLst>
                                </p:cTn>
                              </p:par>
                              <p:par>
                                <p:cTn id="68" presetID="10" presetClass="entr" presetSubtype="0" fill="hold" nodeType="withEffect">
                                  <p:stCondLst>
                                    <p:cond delay="4200"/>
                                  </p:stCondLst>
                                  <p:childTnLst>
                                    <p:set>
                                      <p:cBhvr>
                                        <p:cTn id="69" dur="1" fill="hold">
                                          <p:stCondLst>
                                            <p:cond delay="0"/>
                                          </p:stCondLst>
                                        </p:cTn>
                                        <p:tgtEl>
                                          <p:spTgt spid="185"/>
                                        </p:tgtEl>
                                        <p:attrNameLst>
                                          <p:attrName>style.visibility</p:attrName>
                                        </p:attrNameLst>
                                      </p:cBhvr>
                                      <p:to>
                                        <p:strVal val="visible"/>
                                      </p:to>
                                    </p:set>
                                    <p:animEffect transition="in" filter="fade">
                                      <p:cBhvr>
                                        <p:cTn id="70" dur="200"/>
                                        <p:tgtEl>
                                          <p:spTgt spid="185"/>
                                        </p:tgtEl>
                                      </p:cBhvr>
                                    </p:animEffect>
                                  </p:childTnLst>
                                </p:cTn>
                              </p:par>
                              <p:par>
                                <p:cTn id="71" presetID="10" presetClass="entr" presetSubtype="0" fill="hold" nodeType="withEffect">
                                  <p:stCondLst>
                                    <p:cond delay="4400"/>
                                  </p:stCondLst>
                                  <p:childTnLst>
                                    <p:set>
                                      <p:cBhvr>
                                        <p:cTn id="72" dur="1" fill="hold">
                                          <p:stCondLst>
                                            <p:cond delay="0"/>
                                          </p:stCondLst>
                                        </p:cTn>
                                        <p:tgtEl>
                                          <p:spTgt spid="230"/>
                                        </p:tgtEl>
                                        <p:attrNameLst>
                                          <p:attrName>style.visibility</p:attrName>
                                        </p:attrNameLst>
                                      </p:cBhvr>
                                      <p:to>
                                        <p:strVal val="visible"/>
                                      </p:to>
                                    </p:set>
                                    <p:animEffect transition="in" filter="fade">
                                      <p:cBhvr>
                                        <p:cTn id="73" dur="200"/>
                                        <p:tgtEl>
                                          <p:spTgt spid="230"/>
                                        </p:tgtEl>
                                      </p:cBhvr>
                                    </p:animEffect>
                                  </p:childTnLst>
                                </p:cTn>
                              </p:par>
                              <p:par>
                                <p:cTn id="74" presetID="10" presetClass="entr" presetSubtype="0" fill="hold" nodeType="withEffect">
                                  <p:stCondLst>
                                    <p:cond delay="4600"/>
                                  </p:stCondLst>
                                  <p:childTnLst>
                                    <p:set>
                                      <p:cBhvr>
                                        <p:cTn id="75" dur="1" fill="hold">
                                          <p:stCondLst>
                                            <p:cond delay="0"/>
                                          </p:stCondLst>
                                        </p:cTn>
                                        <p:tgtEl>
                                          <p:spTgt spid="162"/>
                                        </p:tgtEl>
                                        <p:attrNameLst>
                                          <p:attrName>style.visibility</p:attrName>
                                        </p:attrNameLst>
                                      </p:cBhvr>
                                      <p:to>
                                        <p:strVal val="visible"/>
                                      </p:to>
                                    </p:set>
                                    <p:animEffect transition="in" filter="fade">
                                      <p:cBhvr>
                                        <p:cTn id="76" dur="200"/>
                                        <p:tgtEl>
                                          <p:spTgt spid="162"/>
                                        </p:tgtEl>
                                      </p:cBhvr>
                                    </p:animEffect>
                                  </p:childTnLst>
                                </p:cTn>
                              </p:par>
                              <p:par>
                                <p:cTn id="77" presetID="10" presetClass="entr" presetSubtype="0" fill="hold" nodeType="withEffect">
                                  <p:stCondLst>
                                    <p:cond delay="4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00"/>
                                        <p:tgtEl>
                                          <p:spTgt spid="12"/>
                                        </p:tgtEl>
                                      </p:cBhvr>
                                    </p:animEffect>
                                  </p:childTnLst>
                                </p:cTn>
                              </p:par>
                              <p:par>
                                <p:cTn id="80" presetID="10" presetClass="entr" presetSubtype="0" fill="hold" nodeType="withEffect">
                                  <p:stCondLst>
                                    <p:cond delay="5000"/>
                                  </p:stCondLst>
                                  <p:childTnLst>
                                    <p:set>
                                      <p:cBhvr>
                                        <p:cTn id="81" dur="1" fill="hold">
                                          <p:stCondLst>
                                            <p:cond delay="0"/>
                                          </p:stCondLst>
                                        </p:cTn>
                                        <p:tgtEl>
                                          <p:spTgt spid="170"/>
                                        </p:tgtEl>
                                        <p:attrNameLst>
                                          <p:attrName>style.visibility</p:attrName>
                                        </p:attrNameLst>
                                      </p:cBhvr>
                                      <p:to>
                                        <p:strVal val="visible"/>
                                      </p:to>
                                    </p:set>
                                    <p:animEffect transition="in" filter="fade">
                                      <p:cBhvr>
                                        <p:cTn id="82" dur="200"/>
                                        <p:tgtEl>
                                          <p:spTgt spid="170"/>
                                        </p:tgtEl>
                                      </p:cBhvr>
                                    </p:animEffect>
                                  </p:childTnLst>
                                </p:cTn>
                              </p:par>
                              <p:par>
                                <p:cTn id="83" presetID="6" presetClass="entr" presetSubtype="16" fill="hold" nodeType="withEffect">
                                  <p:stCondLst>
                                    <p:cond delay="5200"/>
                                  </p:stCondLst>
                                  <p:childTnLst>
                                    <p:set>
                                      <p:cBhvr>
                                        <p:cTn id="84" dur="1" fill="hold">
                                          <p:stCondLst>
                                            <p:cond delay="0"/>
                                          </p:stCondLst>
                                        </p:cTn>
                                        <p:tgtEl>
                                          <p:spTgt spid="217"/>
                                        </p:tgtEl>
                                        <p:attrNameLst>
                                          <p:attrName>style.visibility</p:attrName>
                                        </p:attrNameLst>
                                      </p:cBhvr>
                                      <p:to>
                                        <p:strVal val="visible"/>
                                      </p:to>
                                    </p:set>
                                    <p:animEffect transition="in" filter="circle(in)">
                                      <p:cBhvr>
                                        <p:cTn id="85" dur="2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15945" y="3633811"/>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14225">
              <a:spcAft>
                <a:spcPts val="600"/>
              </a:spcAft>
              <a:defRPr/>
            </a:pPr>
            <a:r>
              <a:rPr lang="en-US" sz="1600" kern="0" dirty="0">
                <a:solidFill>
                  <a:srgbClr val="505050"/>
                </a:solidFill>
              </a:rPr>
              <a:t>Languages</a:t>
            </a:r>
            <a:endParaRPr kumimoji="0" lang="en-US" sz="1600" i="0" u="none" strike="noStrike" kern="0" cap="none" spc="0" normalizeH="0" baseline="0" noProof="0" dirty="0">
              <a:ln>
                <a:noFill/>
              </a:ln>
              <a:solidFill>
                <a:srgbClr val="505050"/>
              </a:solidFill>
              <a:effectLst/>
              <a:uLnTx/>
              <a:uFillTx/>
              <a:cs typeface="Segoe UI Semibold" panose="020B0702040204020203" pitchFamily="34" charset="0"/>
            </a:endParaRPr>
          </a:p>
        </p:txBody>
      </p:sp>
      <p:sp>
        <p:nvSpPr>
          <p:cNvPr id="102" name="Rectangle 101"/>
          <p:cNvSpPr/>
          <p:nvPr/>
        </p:nvSpPr>
        <p:spPr bwMode="auto">
          <a:xfrm>
            <a:off x="605369" y="2169889"/>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Devices</a:t>
            </a:r>
          </a:p>
        </p:txBody>
      </p:sp>
      <p:sp>
        <p:nvSpPr>
          <p:cNvPr id="103" name="Rectangle 102"/>
          <p:cNvSpPr/>
          <p:nvPr/>
        </p:nvSpPr>
        <p:spPr bwMode="auto">
          <a:xfrm>
            <a:off x="3472310" y="3633811"/>
            <a:ext cx="2743200" cy="1377902"/>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Protocols</a:t>
            </a:r>
          </a:p>
        </p:txBody>
      </p:sp>
      <p:sp>
        <p:nvSpPr>
          <p:cNvPr id="104" name="Rectangle 103"/>
          <p:cNvSpPr/>
          <p:nvPr/>
        </p:nvSpPr>
        <p:spPr bwMode="auto">
          <a:xfrm>
            <a:off x="3468182" y="2169889"/>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Operating Systems</a:t>
            </a:r>
          </a:p>
        </p:txBody>
      </p:sp>
      <p:sp>
        <p:nvSpPr>
          <p:cNvPr id="86" name="Rectangle 85"/>
          <p:cNvSpPr/>
          <p:nvPr/>
        </p:nvSpPr>
        <p:spPr bwMode="auto">
          <a:xfrm>
            <a:off x="6324491" y="5462028"/>
            <a:ext cx="5685903" cy="1070319"/>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accent4"/>
              </a:solidFill>
              <a:effectLst/>
              <a:uLnTx/>
              <a:uFillTx/>
            </a:endParaRPr>
          </a:p>
        </p:txBody>
      </p:sp>
      <p:sp>
        <p:nvSpPr>
          <p:cNvPr id="2" name="Title 1"/>
          <p:cNvSpPr>
            <a:spLocks noGrp="1"/>
          </p:cNvSpPr>
          <p:nvPr>
            <p:ph type="title"/>
          </p:nvPr>
        </p:nvSpPr>
        <p:spPr/>
        <p:txBody>
          <a:bodyPr/>
          <a:lstStyle/>
          <a:p>
            <a:r>
              <a:rPr lang="en-US" dirty="0"/>
              <a:t>Obtain flexibility with an open approach</a:t>
            </a:r>
          </a:p>
        </p:txBody>
      </p:sp>
      <p:grpSp>
        <p:nvGrpSpPr>
          <p:cNvPr id="4" name="Group 3"/>
          <p:cNvGrpSpPr/>
          <p:nvPr/>
        </p:nvGrpSpPr>
        <p:grpSpPr>
          <a:xfrm>
            <a:off x="10850270" y="394348"/>
            <a:ext cx="1288273" cy="699747"/>
            <a:chOff x="11027552" y="121298"/>
            <a:chExt cx="1288273" cy="699747"/>
          </a:xfrm>
        </p:grpSpPr>
        <p:sp>
          <p:nvSpPr>
            <p:cNvPr id="5" name="Rectangle 4"/>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688" eaLnBrk="1" fontAlgn="base" latinLnBrk="0" hangingPunct="1">
                <a:lnSpc>
                  <a:spcPct val="100000"/>
                </a:lnSpc>
                <a:spcBef>
                  <a:spcPct val="0"/>
                </a:spcBef>
                <a:spcAft>
                  <a:spcPct val="0"/>
                </a:spcAft>
                <a:buClrTx/>
                <a:buSzTx/>
                <a:buFontTx/>
                <a:buNone/>
                <a:tabLst/>
                <a:defRPr/>
              </a:pPr>
              <a:r>
                <a:rPr kumimoji="0" lang="en-US" sz="918" b="0" i="0" u="none" strike="noStrike" kern="0" cap="none" spc="-50" normalizeH="0" baseline="0" noProof="0">
                  <a:ln>
                    <a:noFill/>
                  </a:ln>
                  <a:solidFill>
                    <a:schemeClr val="bg1"/>
                  </a:solidFill>
                  <a:effectLst/>
                  <a:uLnTx/>
                  <a:uFillTx/>
                  <a:ea typeface="Segoe UI" pitchFamily="34" charset="0"/>
                  <a:cs typeface="Segoe UI" pitchFamily="34" charset="0"/>
                </a:rPr>
                <a:t> </a:t>
              </a:r>
              <a:endParaRPr kumimoji="0" lang="en-US" sz="918" b="0" i="0" u="none" strike="noStrike" kern="0" cap="none" spc="-50" normalizeH="0" baseline="0" noProof="0" dirty="0">
                <a:ln>
                  <a:noFill/>
                </a:ln>
                <a:solidFill>
                  <a:schemeClr val="bg1"/>
                </a:solidFill>
                <a:effectLst/>
                <a:uLnTx/>
                <a:uFillTx/>
                <a:ea typeface="Segoe UI" pitchFamily="34" charset="0"/>
                <a:cs typeface="Segoe UI" pitchFamily="34" charset="0"/>
              </a:endParaRPr>
            </a:p>
          </p:txBody>
        </p:sp>
        <p:grpSp>
          <p:nvGrpSpPr>
            <p:cNvPr id="7" name="Group 6"/>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14" name="Isosceles Triangle 13"/>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5" name="Isosceles Triangle 14"/>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8"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9"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0" name="Rectangle 9"/>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Oval 11"/>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val 12"/>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 name="TextBox 20"/>
          <p:cNvSpPr txBox="1"/>
          <p:nvPr/>
        </p:nvSpPr>
        <p:spPr>
          <a:xfrm>
            <a:off x="615945" y="1365566"/>
            <a:ext cx="5595436" cy="729573"/>
          </a:xfrm>
          <a:prstGeom prst="rect">
            <a:avLst/>
          </a:prstGeom>
          <a:solidFill>
            <a:schemeClr val="bg1"/>
          </a:solidFill>
          <a:ln w="3175">
            <a:noFill/>
          </a:ln>
        </p:spPr>
        <p:txBody>
          <a:bodyPr wrap="square" lIns="182880" tIns="0" rIns="182880" bIns="0" rtlCol="0" anchor="ctr" anchorCtr="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Work with any</a:t>
            </a:r>
            <a:r>
              <a:rPr kumimoji="0" lang="en-US" sz="2400" b="0" i="0" u="none" strike="noStrike" kern="0" cap="none" spc="0" normalizeH="0" noProof="0" dirty="0">
                <a:ln>
                  <a:noFill/>
                </a:ln>
                <a:solidFill>
                  <a:schemeClr val="accent4"/>
                </a:solidFill>
                <a:effectLst/>
                <a:uLnTx/>
                <a:uFillTx/>
                <a:latin typeface="+mj-lt"/>
                <a:ea typeface="Segoe UI" charset="0"/>
                <a:cs typeface="Segoe UI" charset="0"/>
              </a:rPr>
              <a:t> </a:t>
            </a: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device</a:t>
            </a:r>
          </a:p>
        </p:txBody>
      </p:sp>
      <p:sp>
        <p:nvSpPr>
          <p:cNvPr id="22" name="TextBox 21"/>
          <p:cNvSpPr txBox="1"/>
          <p:nvPr/>
        </p:nvSpPr>
        <p:spPr>
          <a:xfrm>
            <a:off x="6324491" y="1369904"/>
            <a:ext cx="5685902" cy="737935"/>
          </a:xfrm>
          <a:prstGeom prst="rect">
            <a:avLst/>
          </a:prstGeom>
          <a:solidFill>
            <a:schemeClr val="bg1"/>
          </a:solidFill>
          <a:ln w="3175">
            <a:noFill/>
          </a:ln>
        </p:spPr>
        <p:txBody>
          <a:bodyPr wrap="square" lIns="182880" tIns="0" rIns="182880" bIns="0" rtlCol="0" anchor="ctr" anchorCtr="0">
            <a:noAutofit/>
          </a:bodyPr>
          <a:lstStyle>
            <a:defPPr>
              <a:defRPr lang="en-US"/>
            </a:defPPr>
            <a:lvl1pPr algn="ctr" defTabSz="914225">
              <a:lnSpc>
                <a:spcPct val="90000"/>
              </a:lnSpc>
              <a:spcAft>
                <a:spcPts val="600"/>
              </a:spcAft>
              <a:defRPr sz="2000" kern="0">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Connect to existing</a:t>
            </a:r>
            <a:b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b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solutions and business processes</a:t>
            </a:r>
          </a:p>
        </p:txBody>
      </p:sp>
      <p:grpSp>
        <p:nvGrpSpPr>
          <p:cNvPr id="3" name="Group 2"/>
          <p:cNvGrpSpPr/>
          <p:nvPr/>
        </p:nvGrpSpPr>
        <p:grpSpPr>
          <a:xfrm>
            <a:off x="934367" y="2581961"/>
            <a:ext cx="1976626" cy="892970"/>
            <a:chOff x="934367" y="2581961"/>
            <a:chExt cx="1976626" cy="892970"/>
          </a:xfrm>
        </p:grpSpPr>
        <p:grpSp>
          <p:nvGrpSpPr>
            <p:cNvPr id="28" name="Group 27"/>
            <p:cNvGrpSpPr/>
            <p:nvPr/>
          </p:nvGrpSpPr>
          <p:grpSpPr>
            <a:xfrm>
              <a:off x="934367" y="2621897"/>
              <a:ext cx="399966" cy="334366"/>
              <a:chOff x="4225436" y="1222164"/>
              <a:chExt cx="1460824" cy="1221233"/>
            </a:xfrm>
            <a:solidFill>
              <a:srgbClr val="0070C0"/>
            </a:solidFill>
          </p:grpSpPr>
          <p:sp>
            <p:nvSpPr>
              <p:cNvPr id="29" name="Rounded Rectangle 157"/>
              <p:cNvSpPr/>
              <p:nvPr/>
            </p:nvSpPr>
            <p:spPr bwMode="auto">
              <a:xfrm flipH="1">
                <a:off x="4320687" y="2160272"/>
                <a:ext cx="845821" cy="26670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0" name="Rectangle 29"/>
              <p:cNvSpPr/>
              <p:nvPr/>
            </p:nvSpPr>
            <p:spPr bwMode="auto">
              <a:xfrm rot="19233811" flipH="1">
                <a:off x="4650733" y="2027618"/>
                <a:ext cx="180976" cy="229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1" name="Rectangle 21"/>
              <p:cNvSpPr/>
              <p:nvPr/>
            </p:nvSpPr>
            <p:spPr bwMode="auto">
              <a:xfrm rot="1663182" flipH="1">
                <a:off x="464305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2" name="Rectangle 29"/>
              <p:cNvSpPr/>
              <p:nvPr/>
            </p:nvSpPr>
            <p:spPr bwMode="auto">
              <a:xfrm rot="6300000" flipH="1">
                <a:off x="5129680" y="1183759"/>
                <a:ext cx="146572" cy="500934"/>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3" name="Rounded Rectangle 161"/>
              <p:cNvSpPr/>
              <p:nvPr/>
            </p:nvSpPr>
            <p:spPr bwMode="auto">
              <a:xfrm flipH="1">
                <a:off x="4225436" y="2293622"/>
                <a:ext cx="1036322" cy="14977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nvGrpSpPr>
              <p:cNvPr id="34" name="Group 33"/>
              <p:cNvGrpSpPr/>
              <p:nvPr/>
            </p:nvGrpSpPr>
            <p:grpSpPr>
              <a:xfrm>
                <a:off x="4394982" y="1762558"/>
                <a:ext cx="352210" cy="352211"/>
                <a:chOff x="4394974" y="1762570"/>
                <a:chExt cx="352210" cy="352212"/>
              </a:xfrm>
              <a:grpFill/>
            </p:grpSpPr>
            <p:grpSp>
              <p:nvGrpSpPr>
                <p:cNvPr id="58" name="Group 57"/>
                <p:cNvGrpSpPr/>
                <p:nvPr/>
              </p:nvGrpSpPr>
              <p:grpSpPr>
                <a:xfrm flipH="1">
                  <a:off x="4394974" y="1762570"/>
                  <a:ext cx="352210" cy="352212"/>
                  <a:chOff x="5411363" y="1755522"/>
                  <a:chExt cx="316187" cy="316187"/>
                </a:xfrm>
                <a:grpFill/>
              </p:grpSpPr>
              <p:sp>
                <p:nvSpPr>
                  <p:cNvPr id="61" name="Oval 60"/>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2" name="Oval 61"/>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3" name="Oval 62"/>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59" name="Rectangle 58"/>
                <p:cNvSpPr/>
                <p:nvPr/>
              </p:nvSpPr>
              <p:spPr bwMode="auto">
                <a:xfrm flipH="1">
                  <a:off x="4553232" y="1780433"/>
                  <a:ext cx="35696" cy="304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0" name="Rectangle 59"/>
                <p:cNvSpPr/>
                <p:nvPr/>
              </p:nvSpPr>
              <p:spPr bwMode="auto">
                <a:xfrm rot="5400000" flipH="1">
                  <a:off x="4561685" y="1786497"/>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5" name="Group 34"/>
              <p:cNvGrpSpPr/>
              <p:nvPr/>
            </p:nvGrpSpPr>
            <p:grpSpPr>
              <a:xfrm>
                <a:off x="4758237" y="1222164"/>
                <a:ext cx="256032" cy="256033"/>
                <a:chOff x="4394980" y="1762539"/>
                <a:chExt cx="352211" cy="352206"/>
              </a:xfrm>
              <a:grpFill/>
            </p:grpSpPr>
            <p:grpSp>
              <p:nvGrpSpPr>
                <p:cNvPr id="52" name="Group 51"/>
                <p:cNvGrpSpPr/>
                <p:nvPr/>
              </p:nvGrpSpPr>
              <p:grpSpPr>
                <a:xfrm flipH="1">
                  <a:off x="4394980" y="1762539"/>
                  <a:ext cx="352211" cy="352206"/>
                  <a:chOff x="5411363" y="1755522"/>
                  <a:chExt cx="316187" cy="316187"/>
                </a:xfrm>
                <a:grpFill/>
              </p:grpSpPr>
              <p:sp>
                <p:nvSpPr>
                  <p:cNvPr id="55" name="Oval 54"/>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6" name="Oval 55"/>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7" name="Oval 56"/>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53" name="Rectangle 52"/>
                <p:cNvSpPr/>
                <p:nvPr/>
              </p:nvSpPr>
              <p:spPr bwMode="auto">
                <a:xfrm flipH="1">
                  <a:off x="4553240" y="1789273"/>
                  <a:ext cx="35695" cy="2864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4" name="Rectangle 53"/>
                <p:cNvSpPr/>
                <p:nvPr/>
              </p:nvSpPr>
              <p:spPr bwMode="auto">
                <a:xfrm rot="5400000" flipH="1">
                  <a:off x="4556016" y="1795437"/>
                  <a:ext cx="35694" cy="2864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6" name="Group 35"/>
              <p:cNvGrpSpPr/>
              <p:nvPr/>
            </p:nvGrpSpPr>
            <p:grpSpPr>
              <a:xfrm>
                <a:off x="5372633" y="1436547"/>
                <a:ext cx="192023" cy="192025"/>
                <a:chOff x="4394967" y="1762540"/>
                <a:chExt cx="352210" cy="352206"/>
              </a:xfrm>
              <a:grpFill/>
            </p:grpSpPr>
            <p:grpSp>
              <p:nvGrpSpPr>
                <p:cNvPr id="46" name="Group 45"/>
                <p:cNvGrpSpPr/>
                <p:nvPr/>
              </p:nvGrpSpPr>
              <p:grpSpPr>
                <a:xfrm flipH="1">
                  <a:off x="4394967" y="1762540"/>
                  <a:ext cx="352210" cy="352206"/>
                  <a:chOff x="5411363" y="1755522"/>
                  <a:chExt cx="316187" cy="316187"/>
                </a:xfrm>
                <a:grpFill/>
              </p:grpSpPr>
              <p:sp>
                <p:nvSpPr>
                  <p:cNvPr id="49" name="Oval 48"/>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0" name="Oval 49"/>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1" name="Oval 50"/>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47" name="Rectangle 46"/>
                <p:cNvSpPr/>
                <p:nvPr/>
              </p:nvSpPr>
              <p:spPr bwMode="auto">
                <a:xfrm flipH="1">
                  <a:off x="4553223" y="1795011"/>
                  <a:ext cx="35695" cy="2644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8" name="Rectangle 47"/>
                <p:cNvSpPr/>
                <p:nvPr/>
              </p:nvSpPr>
              <p:spPr bwMode="auto">
                <a:xfrm rot="5400000" flipH="1">
                  <a:off x="4559389" y="1806456"/>
                  <a:ext cx="35694" cy="2644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7" name="Group 36"/>
              <p:cNvGrpSpPr/>
              <p:nvPr/>
            </p:nvGrpSpPr>
            <p:grpSpPr>
              <a:xfrm rot="20781386">
                <a:off x="5409459" y="1586102"/>
                <a:ext cx="276801" cy="467553"/>
                <a:chOff x="6199779" y="1569835"/>
                <a:chExt cx="276798" cy="467557"/>
              </a:xfrm>
              <a:grpFill/>
            </p:grpSpPr>
            <p:sp>
              <p:nvSpPr>
                <p:cNvPr id="38" name="Rectangle 37"/>
                <p:cNvSpPr/>
                <p:nvPr/>
              </p:nvSpPr>
              <p:spPr bwMode="auto">
                <a:xfrm rot="10800000" flipH="1">
                  <a:off x="6289821" y="1569835"/>
                  <a:ext cx="96717" cy="1737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9" name="Oval 38"/>
                <p:cNvSpPr/>
                <p:nvPr/>
              </p:nvSpPr>
              <p:spPr bwMode="auto">
                <a:xfrm rot="10737439" flipH="1">
                  <a:off x="6282703" y="1724048"/>
                  <a:ext cx="110947" cy="11094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nvGrpSpPr>
                <p:cNvPr id="40" name="Group 39"/>
                <p:cNvGrpSpPr/>
                <p:nvPr/>
              </p:nvGrpSpPr>
              <p:grpSpPr>
                <a:xfrm>
                  <a:off x="6199779" y="1764552"/>
                  <a:ext cx="99173" cy="272840"/>
                  <a:chOff x="5426382" y="1788525"/>
                  <a:chExt cx="99173" cy="272838"/>
                </a:xfrm>
                <a:grpFill/>
              </p:grpSpPr>
              <p:sp>
                <p:nvSpPr>
                  <p:cNvPr id="44" name="Rectangle 43"/>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5" name="Diagonal Stripe 44"/>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41" name="Group 40"/>
                <p:cNvGrpSpPr/>
                <p:nvPr/>
              </p:nvGrpSpPr>
              <p:grpSpPr>
                <a:xfrm flipH="1">
                  <a:off x="6377404" y="1764552"/>
                  <a:ext cx="99173" cy="272840"/>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grpSp>
        <p:sp>
          <p:nvSpPr>
            <p:cNvPr id="64" name="Rectangle 25"/>
            <p:cNvSpPr>
              <a:spLocks noChangeAspect="1"/>
            </p:cNvSpPr>
            <p:nvPr/>
          </p:nvSpPr>
          <p:spPr bwMode="auto">
            <a:xfrm>
              <a:off x="2547211" y="2674377"/>
              <a:ext cx="363782" cy="251944"/>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530" b="0" i="0" u="none" strike="noStrike" kern="0" cap="none" spc="0" normalizeH="0" baseline="0" noProof="0" dirty="0" err="1">
                <a:ln>
                  <a:noFill/>
                </a:ln>
                <a:solidFill>
                  <a:schemeClr val="accent2"/>
                </a:solidFill>
                <a:effectLst/>
                <a:uLnTx/>
                <a:uFillTx/>
                <a:latin typeface="Segoe UI" pitchFamily="34" charset="0"/>
                <a:ea typeface="Segoe UI" pitchFamily="34" charset="0"/>
                <a:cs typeface="Segoe UI" pitchFamily="34" charset="0"/>
              </a:endParaRPr>
            </a:p>
          </p:txBody>
        </p:sp>
        <p:sp>
          <p:nvSpPr>
            <p:cNvPr id="65" name="Rounded Rectangle 4"/>
            <p:cNvSpPr>
              <a:spLocks noChangeAspect="1"/>
            </p:cNvSpPr>
            <p:nvPr/>
          </p:nvSpPr>
          <p:spPr bwMode="auto">
            <a:xfrm>
              <a:off x="2214746" y="3046065"/>
              <a:ext cx="226764" cy="428866"/>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6" name="Freeform 61"/>
            <p:cNvSpPr>
              <a:spLocks noChangeAspect="1" noEditPoints="1"/>
            </p:cNvSpPr>
            <p:nvPr/>
          </p:nvSpPr>
          <p:spPr bwMode="auto">
            <a:xfrm>
              <a:off x="1789984" y="2581961"/>
              <a:ext cx="301576" cy="377954"/>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endParaRPr>
            </a:p>
          </p:txBody>
        </p:sp>
        <p:sp>
          <p:nvSpPr>
            <p:cNvPr id="67" name="Rectangle 400"/>
            <p:cNvSpPr>
              <a:spLocks noChangeAspect="1"/>
            </p:cNvSpPr>
            <p:nvPr/>
          </p:nvSpPr>
          <p:spPr bwMode="auto">
            <a:xfrm>
              <a:off x="1404180" y="3134664"/>
              <a:ext cx="328336" cy="291828"/>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8" name="Rectangle 67"/>
          <p:cNvSpPr/>
          <p:nvPr/>
        </p:nvSpPr>
        <p:spPr>
          <a:xfrm>
            <a:off x="4649306" y="3121738"/>
            <a:ext cx="777538" cy="312959"/>
          </a:xfrm>
          <a:prstGeom prst="rect">
            <a:avLst/>
          </a:prstGeom>
          <a:noFill/>
          <a:ln w="15875" cap="flat" cmpd="sng" algn="ctr">
            <a:noFill/>
            <a:prstDash val="solid"/>
          </a:ln>
          <a:effectLst/>
        </p:spPr>
        <p:txBody>
          <a:bodyPr rtlCol="0" anchor="ctr"/>
          <a:lstStyle/>
          <a:p>
            <a:pPr marL="0" marR="0" lvl="0" indent="0" algn="ctr" defTabSz="951156"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Segoe UI Semibold" charset="0"/>
                <a:ea typeface="Segoe UI Semibold" charset="0"/>
                <a:cs typeface="Segoe UI Semibold" charset="0"/>
              </a:rPr>
              <a:t>RTOS</a:t>
            </a:r>
          </a:p>
        </p:txBody>
      </p:sp>
      <p:pic>
        <p:nvPicPr>
          <p:cNvPr id="69" name="Picture 68"/>
          <p:cNvPicPr>
            <a:picLocks noChangeAspect="1"/>
          </p:cNvPicPr>
          <p:nvPr/>
        </p:nvPicPr>
        <p:blipFill>
          <a:blip r:embed="rId2"/>
          <a:stretch>
            <a:fillRect/>
          </a:stretch>
        </p:blipFill>
        <p:spPr>
          <a:xfrm>
            <a:off x="3651291" y="2564511"/>
            <a:ext cx="330738" cy="382960"/>
          </a:xfrm>
          <a:prstGeom prst="rect">
            <a:avLst/>
          </a:prstGeom>
        </p:spPr>
      </p:pic>
      <p:pic>
        <p:nvPicPr>
          <p:cNvPr id="70" name="Picture 69"/>
          <p:cNvPicPr>
            <a:picLocks noChangeAspect="1"/>
          </p:cNvPicPr>
          <p:nvPr/>
        </p:nvPicPr>
        <p:blipFill>
          <a:blip r:embed="rId3"/>
          <a:stretch>
            <a:fillRect/>
          </a:stretch>
        </p:blipFill>
        <p:spPr>
          <a:xfrm>
            <a:off x="5240418" y="2605794"/>
            <a:ext cx="352617" cy="352617"/>
          </a:xfrm>
          <a:prstGeom prst="rect">
            <a:avLst/>
          </a:prstGeom>
        </p:spPr>
      </p:pic>
      <p:pic>
        <p:nvPicPr>
          <p:cNvPr id="71" name="Picture 70"/>
          <p:cNvPicPr>
            <a:picLocks noChangeAspect="1"/>
          </p:cNvPicPr>
          <p:nvPr/>
        </p:nvPicPr>
        <p:blipFill>
          <a:blip r:embed="rId4"/>
          <a:stretch>
            <a:fillRect/>
          </a:stretch>
        </p:blipFill>
        <p:spPr>
          <a:xfrm>
            <a:off x="4437680" y="2543451"/>
            <a:ext cx="347088" cy="407110"/>
          </a:xfrm>
          <a:prstGeom prst="rect">
            <a:avLst/>
          </a:prstGeom>
        </p:spPr>
      </p:pic>
      <p:pic>
        <p:nvPicPr>
          <p:cNvPr id="72" name="Picture 68" descr="https://upload.wikimedia.org/wikipedia/commons/thumb/a/ab/Linux_Logo_in_Linux_Libertine_Font.svg/2000px-Linux_Logo_in_Linux_Libertine_Font.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69062" y="3057461"/>
            <a:ext cx="345888" cy="406073"/>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bwMode="auto">
          <a:xfrm>
            <a:off x="6324491" y="2171126"/>
            <a:ext cx="5685903" cy="2834285"/>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4572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Business solutions and processes</a:t>
            </a:r>
          </a:p>
        </p:txBody>
      </p:sp>
      <p:pic>
        <p:nvPicPr>
          <p:cNvPr id="75" name="Picture 74"/>
          <p:cNvPicPr>
            <a:picLocks noChangeAspect="1"/>
          </p:cNvPicPr>
          <p:nvPr/>
        </p:nvPicPr>
        <p:blipFill>
          <a:blip r:embed="rId6"/>
          <a:stretch>
            <a:fillRect/>
          </a:stretch>
        </p:blipFill>
        <p:spPr>
          <a:xfrm>
            <a:off x="8809617" y="2705015"/>
            <a:ext cx="955449" cy="469627"/>
          </a:xfrm>
          <a:prstGeom prst="rect">
            <a:avLst/>
          </a:prstGeom>
        </p:spPr>
      </p:pic>
      <p:pic>
        <p:nvPicPr>
          <p:cNvPr id="77" name="Picture 76"/>
          <p:cNvPicPr>
            <a:picLocks noChangeAspect="1"/>
          </p:cNvPicPr>
          <p:nvPr/>
        </p:nvPicPr>
        <p:blipFill rotWithShape="1">
          <a:blip r:embed="rId7"/>
          <a:srcRect t="29475" b="29475"/>
          <a:stretch/>
        </p:blipFill>
        <p:spPr>
          <a:xfrm>
            <a:off x="8483938" y="3434697"/>
            <a:ext cx="1995062" cy="462484"/>
          </a:xfrm>
          <a:prstGeom prst="rect">
            <a:avLst/>
          </a:prstGeom>
        </p:spPr>
      </p:pic>
      <p:pic>
        <p:nvPicPr>
          <p:cNvPr id="78" name="Picture 77"/>
          <p:cNvPicPr>
            <a:picLocks noChangeAspect="1"/>
          </p:cNvPicPr>
          <p:nvPr/>
        </p:nvPicPr>
        <p:blipFill>
          <a:blip r:embed="rId8"/>
          <a:stretch>
            <a:fillRect/>
          </a:stretch>
        </p:blipFill>
        <p:spPr>
          <a:xfrm>
            <a:off x="10838071" y="3329269"/>
            <a:ext cx="943779" cy="656782"/>
          </a:xfrm>
          <a:prstGeom prst="rect">
            <a:avLst/>
          </a:prstGeom>
        </p:spPr>
      </p:pic>
      <p:pic>
        <p:nvPicPr>
          <p:cNvPr id="79" name="Picture 78"/>
          <p:cNvPicPr>
            <a:picLocks noChangeAspect="1"/>
          </p:cNvPicPr>
          <p:nvPr/>
        </p:nvPicPr>
        <p:blipFill>
          <a:blip r:embed="rId9"/>
          <a:stretch>
            <a:fillRect/>
          </a:stretch>
        </p:blipFill>
        <p:spPr>
          <a:xfrm>
            <a:off x="9515417" y="4210222"/>
            <a:ext cx="1147820" cy="251715"/>
          </a:xfrm>
          <a:prstGeom prst="rect">
            <a:avLst/>
          </a:prstGeom>
        </p:spPr>
      </p:pic>
      <p:pic>
        <p:nvPicPr>
          <p:cNvPr id="80" name="Picture 79"/>
          <p:cNvPicPr>
            <a:picLocks noChangeAspect="1"/>
          </p:cNvPicPr>
          <p:nvPr/>
        </p:nvPicPr>
        <p:blipFill>
          <a:blip r:embed="rId10"/>
          <a:stretch>
            <a:fillRect/>
          </a:stretch>
        </p:blipFill>
        <p:spPr>
          <a:xfrm>
            <a:off x="6489484" y="4199444"/>
            <a:ext cx="1962099" cy="267140"/>
          </a:xfrm>
          <a:prstGeom prst="rect">
            <a:avLst/>
          </a:prstGeom>
        </p:spPr>
      </p:pic>
      <p:pic>
        <p:nvPicPr>
          <p:cNvPr id="81" name="Picture 80"/>
          <p:cNvPicPr>
            <a:picLocks noChangeAspect="1"/>
          </p:cNvPicPr>
          <p:nvPr/>
        </p:nvPicPr>
        <p:blipFill>
          <a:blip r:embed="rId11"/>
          <a:stretch>
            <a:fillRect/>
          </a:stretch>
        </p:blipFill>
        <p:spPr>
          <a:xfrm>
            <a:off x="6540284" y="3490389"/>
            <a:ext cx="1584581" cy="362486"/>
          </a:xfrm>
          <a:prstGeom prst="rect">
            <a:avLst/>
          </a:prstGeom>
        </p:spPr>
      </p:pic>
      <p:pic>
        <p:nvPicPr>
          <p:cNvPr id="82" name="Picture 81"/>
          <p:cNvPicPr>
            <a:picLocks noChangeAspect="1"/>
          </p:cNvPicPr>
          <p:nvPr/>
        </p:nvPicPr>
        <p:blipFill>
          <a:blip r:embed="rId12"/>
          <a:stretch>
            <a:fillRect/>
          </a:stretch>
        </p:blipFill>
        <p:spPr>
          <a:xfrm>
            <a:off x="6540284" y="2711225"/>
            <a:ext cx="1514303" cy="457446"/>
          </a:xfrm>
          <a:prstGeom prst="rect">
            <a:avLst/>
          </a:prstGeom>
        </p:spPr>
      </p:pic>
      <p:sp>
        <p:nvSpPr>
          <p:cNvPr id="83" name="Rectangle 82"/>
          <p:cNvSpPr/>
          <p:nvPr/>
        </p:nvSpPr>
        <p:spPr>
          <a:xfrm>
            <a:off x="8011542" y="4705532"/>
            <a:ext cx="2383986"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612"/>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And other business systems</a:t>
            </a:r>
          </a:p>
        </p:txBody>
      </p:sp>
      <p:sp>
        <p:nvSpPr>
          <p:cNvPr id="90" name="Rectangle 89"/>
          <p:cNvSpPr/>
          <p:nvPr/>
        </p:nvSpPr>
        <p:spPr bwMode="auto">
          <a:xfrm>
            <a:off x="605368" y="5462028"/>
            <a:ext cx="5606013" cy="1070319"/>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accent4"/>
              </a:solidFill>
              <a:effectLst/>
              <a:uLnTx/>
              <a:uFillTx/>
            </a:endParaRPr>
          </a:p>
        </p:txBody>
      </p:sp>
      <p:sp>
        <p:nvSpPr>
          <p:cNvPr id="91" name="Rectangle 90"/>
          <p:cNvSpPr/>
          <p:nvPr/>
        </p:nvSpPr>
        <p:spPr>
          <a:xfrm>
            <a:off x="1086014" y="5588052"/>
            <a:ext cx="1673333" cy="561692"/>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IoT Hub</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Device SDK</a:t>
            </a:r>
          </a:p>
        </p:txBody>
      </p:sp>
      <p:sp>
        <p:nvSpPr>
          <p:cNvPr id="92" name="Rectangle 91"/>
          <p:cNvSpPr/>
          <p:nvPr/>
        </p:nvSpPr>
        <p:spPr>
          <a:xfrm>
            <a:off x="3246365" y="5577860"/>
            <a:ext cx="2751596" cy="815608"/>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Gateway SDK</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Windows 10 IoT Core</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Device Management</a:t>
            </a:r>
          </a:p>
        </p:txBody>
      </p:sp>
      <p:sp>
        <p:nvSpPr>
          <p:cNvPr id="93" name="Rectangle 92"/>
          <p:cNvSpPr/>
          <p:nvPr/>
        </p:nvSpPr>
        <p:spPr>
          <a:xfrm>
            <a:off x="6808558" y="5577860"/>
            <a:ext cx="1891640" cy="815608"/>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Power BI</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App Service</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Mobile Apps </a:t>
            </a:r>
          </a:p>
        </p:txBody>
      </p:sp>
      <p:sp>
        <p:nvSpPr>
          <p:cNvPr id="94" name="Rectangle 93"/>
          <p:cNvSpPr/>
          <p:nvPr/>
        </p:nvSpPr>
        <p:spPr>
          <a:xfrm>
            <a:off x="9471912" y="5577860"/>
            <a:ext cx="2022494" cy="777136"/>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API Management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Logic Apps</a:t>
            </a:r>
          </a:p>
        </p:txBody>
      </p:sp>
      <p:sp>
        <p:nvSpPr>
          <p:cNvPr id="95" name="TextBox 94"/>
          <p:cNvSpPr txBox="1"/>
          <p:nvPr/>
        </p:nvSpPr>
        <p:spPr>
          <a:xfrm>
            <a:off x="605367" y="5068680"/>
            <a:ext cx="5606013" cy="353592"/>
          </a:xfrm>
          <a:prstGeom prst="rect">
            <a:avLst/>
          </a:prstGeom>
          <a:noFill/>
          <a:ln w="3175">
            <a:noFill/>
          </a:ln>
        </p:spPr>
        <p:txBody>
          <a:bodyPr wrap="none" lIns="182854" tIns="91440" rIns="182854" bIns="91440" rtlCol="0" anchor="ctr">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chemeClr val="accent4"/>
                </a:solidFill>
                <a:effectLst/>
                <a:uLnTx/>
                <a:uFillTx/>
                <a:latin typeface="+mj-lt"/>
                <a:ea typeface="Segoe UI Semibold" charset="0"/>
                <a:cs typeface="Segoe UI Semibold" charset="0"/>
              </a:rPr>
              <a:t>Using…</a:t>
            </a:r>
          </a:p>
        </p:txBody>
      </p:sp>
      <p:sp>
        <p:nvSpPr>
          <p:cNvPr id="87" name="TextBox 86"/>
          <p:cNvSpPr txBox="1"/>
          <p:nvPr/>
        </p:nvSpPr>
        <p:spPr>
          <a:xfrm>
            <a:off x="6324491" y="5068680"/>
            <a:ext cx="5685902" cy="353592"/>
          </a:xfrm>
          <a:prstGeom prst="rect">
            <a:avLst/>
          </a:prstGeom>
          <a:noFill/>
          <a:ln w="3175">
            <a:noFill/>
          </a:ln>
        </p:spPr>
        <p:txBody>
          <a:bodyPr wrap="none" lIns="182854" tIns="91440" rIns="182854" bIns="91440" rtlCol="0" anchor="ctr">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chemeClr val="accent4"/>
                </a:solidFill>
                <a:effectLst/>
                <a:uLnTx/>
                <a:uFillTx/>
                <a:latin typeface="+mj-lt"/>
                <a:ea typeface="Segoe UI Semibold" charset="0"/>
                <a:cs typeface="Segoe UI Semibold" charset="0"/>
              </a:rPr>
              <a:t>Using…</a:t>
            </a:r>
          </a:p>
        </p:txBody>
      </p:sp>
      <p:sp>
        <p:nvSpPr>
          <p:cNvPr id="96" name="Rectangle 95"/>
          <p:cNvSpPr/>
          <p:nvPr/>
        </p:nvSpPr>
        <p:spPr>
          <a:xfrm>
            <a:off x="9868206" y="2810092"/>
            <a:ext cx="1918300" cy="227258"/>
          </a:xfrm>
          <a:prstGeom prst="rect">
            <a:avLst/>
          </a:prstGeom>
          <a:noFill/>
          <a:ln w="15875" cap="flat" cmpd="sng" algn="ctr">
            <a:noFill/>
            <a:prstDash val="solid"/>
          </a:ln>
          <a:effectLst/>
        </p:spPr>
        <p:txBody>
          <a:bodyPr rtlCol="0" anchor="ctr"/>
          <a:lstStyle/>
          <a:p>
            <a:pPr marL="0" marR="0" lvl="0" indent="0" algn="ctr" defTabSz="951156"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Segoe Pro Semibold" panose="020B0702040504020203" pitchFamily="34" charset="0"/>
                <a:cs typeface="Segoe UI Semibold" panose="020B0702040204020203" pitchFamily="34" charset="0"/>
              </a:rPr>
              <a:t>Microsoft Dynamics</a:t>
            </a:r>
          </a:p>
        </p:txBody>
      </p:sp>
      <p:sp>
        <p:nvSpPr>
          <p:cNvPr id="99" name="Rectangle 98"/>
          <p:cNvSpPr/>
          <p:nvPr/>
        </p:nvSpPr>
        <p:spPr>
          <a:xfrm>
            <a:off x="1020759" y="4128113"/>
            <a:ext cx="1933572" cy="754055"/>
          </a:xfrm>
          <a:prstGeom prst="rect">
            <a:avLst/>
          </a:prstGeom>
        </p:spPr>
        <p:txBody>
          <a:bodyPr wrap="square" numCol="2">
            <a:no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C</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Node.js</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Java</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.NET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Python</a:t>
            </a:r>
          </a:p>
        </p:txBody>
      </p:sp>
      <p:sp>
        <p:nvSpPr>
          <p:cNvPr id="100" name="Rectangle 99"/>
          <p:cNvSpPr/>
          <p:nvPr/>
        </p:nvSpPr>
        <p:spPr>
          <a:xfrm>
            <a:off x="3929317" y="4114266"/>
            <a:ext cx="1826605" cy="754055"/>
          </a:xfrm>
          <a:prstGeom prst="rect">
            <a:avLst/>
          </a:prstGeom>
        </p:spPr>
        <p:txBody>
          <a:bodyPr wrap="square" numCol="2">
            <a:no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MQTT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HTTP</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AMQP</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LwM2M</a:t>
            </a:r>
          </a:p>
        </p:txBody>
      </p:sp>
    </p:spTree>
    <p:extLst>
      <p:ext uri="{BB962C8B-B14F-4D97-AF65-F5344CB8AC3E}">
        <p14:creationId xmlns:p14="http://schemas.microsoft.com/office/powerpoint/2010/main" val="17148529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IoT is already delivering tangible results</a:t>
            </a:r>
          </a:p>
        </p:txBody>
      </p:sp>
      <p:grpSp>
        <p:nvGrpSpPr>
          <p:cNvPr id="16" name="Group 15"/>
          <p:cNvGrpSpPr/>
          <p:nvPr/>
        </p:nvGrpSpPr>
        <p:grpSpPr>
          <a:xfrm>
            <a:off x="5895915" y="4029607"/>
            <a:ext cx="914400" cy="914400"/>
            <a:chOff x="351020" y="4158735"/>
            <a:chExt cx="914400" cy="914400"/>
          </a:xfrm>
        </p:grpSpPr>
        <p:sp>
          <p:nvSpPr>
            <p:cNvPr id="60" name="Oval 59"/>
            <p:cNvSpPr/>
            <p:nvPr/>
          </p:nvSpPr>
          <p:spPr bwMode="auto">
            <a:xfrm>
              <a:off x="351020" y="415873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 descr="https://upload.wikimedia.org/wikipedia/commons/thumb/b/b9/Rockwell_Automation_logo.svg/1000px-Rockwell_Automation_logo.sv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8918" y="4507470"/>
              <a:ext cx="818604" cy="216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245450" y="3253795"/>
            <a:ext cx="914400" cy="914400"/>
            <a:chOff x="8236518" y="1274931"/>
            <a:chExt cx="914400" cy="914400"/>
          </a:xfrm>
        </p:grpSpPr>
        <p:sp>
          <p:nvSpPr>
            <p:cNvPr id="98" name="Oval 97"/>
            <p:cNvSpPr/>
            <p:nvPr/>
          </p:nvSpPr>
          <p:spPr bwMode="auto">
            <a:xfrm>
              <a:off x="8236518" y="12749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6" descr="https://upload.wikimedia.org/wikipedia/commons/thumb/6/66/JTC_Corporation_Logo.svg/1000px-JTC_Corporation_Logo.svg.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59003" y="1351626"/>
              <a:ext cx="669430" cy="6466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458878" y="5432545"/>
            <a:ext cx="914400" cy="914400"/>
            <a:chOff x="5412077" y="1338864"/>
            <a:chExt cx="914400" cy="914400"/>
          </a:xfrm>
        </p:grpSpPr>
        <p:sp>
          <p:nvSpPr>
            <p:cNvPr id="95" name="Oval 94"/>
            <p:cNvSpPr/>
            <p:nvPr/>
          </p:nvSpPr>
          <p:spPr bwMode="auto">
            <a:xfrm>
              <a:off x="5412077" y="1338864"/>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2" descr="https://media.licdn.com/media/p/4/000/1ac/035/16bcdf2.pn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61647" y="1660398"/>
              <a:ext cx="815261" cy="2713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980581" y="3396998"/>
            <a:ext cx="914400" cy="914400"/>
            <a:chOff x="4735941" y="2204389"/>
            <a:chExt cx="914400" cy="914400"/>
          </a:xfrm>
        </p:grpSpPr>
        <p:sp>
          <p:nvSpPr>
            <p:cNvPr id="89" name="Oval 88"/>
            <p:cNvSpPr/>
            <p:nvPr/>
          </p:nvSpPr>
          <p:spPr bwMode="auto">
            <a:xfrm>
              <a:off x="4735941" y="220438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2" descr="http://vignette2.wikia.nocookie.net/logopedia/images/e/ed/Fujitsu-Logo.svg.png/revision/latest?cb=201212300507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80359" y="2452979"/>
              <a:ext cx="825564" cy="4172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094429" y="3064007"/>
            <a:ext cx="914400" cy="914400"/>
            <a:chOff x="4090997" y="3121679"/>
            <a:chExt cx="914400" cy="914400"/>
          </a:xfrm>
        </p:grpSpPr>
        <p:sp>
          <p:nvSpPr>
            <p:cNvPr id="87" name="Oval 86"/>
            <p:cNvSpPr/>
            <p:nvPr/>
          </p:nvSpPr>
          <p:spPr bwMode="auto">
            <a:xfrm>
              <a:off x="4090997" y="312167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4" descr="https://upload.wikimedia.org/wikipedia/en/thumb/3/33/Jabil_logo.svg/1280px-Jabil_logo.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17995" y="3496872"/>
              <a:ext cx="860406" cy="164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262196" y="5024537"/>
            <a:ext cx="914400" cy="914400"/>
            <a:chOff x="3888380" y="1581395"/>
            <a:chExt cx="914400" cy="914400"/>
          </a:xfrm>
        </p:grpSpPr>
        <p:sp>
          <p:nvSpPr>
            <p:cNvPr id="88" name="Oval 87"/>
            <p:cNvSpPr/>
            <p:nvPr/>
          </p:nvSpPr>
          <p:spPr bwMode="auto">
            <a:xfrm>
              <a:off x="3888380" y="158139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2" descr="https://upload.wikimedia.org/wikipedia/en/thumb/d/dd/Schneider_Electric.svg/1024px-Schneider_Electric.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33707" y="1914310"/>
              <a:ext cx="823746" cy="2485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524818" y="4614544"/>
            <a:ext cx="914400" cy="914400"/>
            <a:chOff x="1051720" y="5136531"/>
            <a:chExt cx="914400" cy="914400"/>
          </a:xfrm>
        </p:grpSpPr>
        <p:sp>
          <p:nvSpPr>
            <p:cNvPr id="91" name="Oval 90"/>
            <p:cNvSpPr/>
            <p:nvPr/>
          </p:nvSpPr>
          <p:spPr bwMode="auto">
            <a:xfrm>
              <a:off x="1051720" y="51365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9" name="Picture 48" descr="https://upload.wikimedia.org/wikipedia/commons/thumb/b/b8/Weir-Logo.svg/1000px-Weir-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51042" y="5480283"/>
              <a:ext cx="715756" cy="226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8485622" y="3311380"/>
            <a:ext cx="914400" cy="914400"/>
            <a:chOff x="6221393" y="5573490"/>
            <a:chExt cx="914400" cy="914400"/>
          </a:xfrm>
        </p:grpSpPr>
        <p:sp>
          <p:nvSpPr>
            <p:cNvPr id="107" name="Oval 106"/>
            <p:cNvSpPr/>
            <p:nvPr/>
          </p:nvSpPr>
          <p:spPr bwMode="auto">
            <a:xfrm>
              <a:off x="6221393" y="5573490"/>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89180" y="5839786"/>
              <a:ext cx="778827" cy="381808"/>
            </a:xfrm>
            <a:prstGeom prst="rect">
              <a:avLst/>
            </a:prstGeom>
          </p:spPr>
        </p:pic>
      </p:grpSp>
      <p:grpSp>
        <p:nvGrpSpPr>
          <p:cNvPr id="20" name="Group 19"/>
          <p:cNvGrpSpPr/>
          <p:nvPr/>
        </p:nvGrpSpPr>
        <p:grpSpPr>
          <a:xfrm>
            <a:off x="7391341" y="5411175"/>
            <a:ext cx="914400" cy="914400"/>
            <a:chOff x="7547870" y="4956689"/>
            <a:chExt cx="914400" cy="914400"/>
          </a:xfrm>
        </p:grpSpPr>
        <p:sp>
          <p:nvSpPr>
            <p:cNvPr id="106" name="Oval 105"/>
            <p:cNvSpPr/>
            <p:nvPr/>
          </p:nvSpPr>
          <p:spPr bwMode="auto">
            <a:xfrm>
              <a:off x="7547870" y="495668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16" descr="File:Liebherr-Logo.sv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594427" y="5355885"/>
              <a:ext cx="821286" cy="116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3112871" y="1254903"/>
            <a:ext cx="914400" cy="914400"/>
            <a:chOff x="9004179" y="2019172"/>
            <a:chExt cx="914400" cy="914400"/>
          </a:xfrm>
        </p:grpSpPr>
        <p:sp>
          <p:nvSpPr>
            <p:cNvPr id="99" name="Oval 98"/>
            <p:cNvSpPr/>
            <p:nvPr/>
          </p:nvSpPr>
          <p:spPr bwMode="auto">
            <a:xfrm>
              <a:off x="9004179" y="2019172"/>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8" descr="https://media.licdn.com/media/p/4/005/093/35b/25d8abe.png"/>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39747" y="2334740"/>
              <a:ext cx="843264" cy="283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445303" y="1254903"/>
            <a:ext cx="914400" cy="914400"/>
            <a:chOff x="9193471" y="3087331"/>
            <a:chExt cx="914400" cy="914400"/>
          </a:xfrm>
        </p:grpSpPr>
        <p:sp>
          <p:nvSpPr>
            <p:cNvPr id="102" name="Oval 101"/>
            <p:cNvSpPr/>
            <p:nvPr/>
          </p:nvSpPr>
          <p:spPr bwMode="auto">
            <a:xfrm>
              <a:off x="9193471" y="30873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20" descr="http://www.m-kopa.com/wp-content/themes/timeliner/images/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240684" y="3480912"/>
              <a:ext cx="819975" cy="1272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5791582" y="1254903"/>
            <a:ext cx="914400" cy="914400"/>
            <a:chOff x="10443411" y="2585035"/>
            <a:chExt cx="914400" cy="914400"/>
          </a:xfrm>
        </p:grpSpPr>
        <p:sp>
          <p:nvSpPr>
            <p:cNvPr id="104" name="Oval 103"/>
            <p:cNvSpPr/>
            <p:nvPr/>
          </p:nvSpPr>
          <p:spPr bwMode="auto">
            <a:xfrm>
              <a:off x="10443411" y="258503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22" descr="http://satalyst.com/wp-content/themes/satalyst/_inc/img/logo_white.png"/>
            <p:cNvPicPr>
              <a:picLocks noChangeAspect="1" noChangeArrowheads="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484356" y="2885119"/>
              <a:ext cx="832511" cy="3142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407512" y="2237960"/>
            <a:ext cx="914400" cy="914400"/>
            <a:chOff x="460830" y="1315003"/>
            <a:chExt cx="914400" cy="914400"/>
          </a:xfrm>
        </p:grpSpPr>
        <p:sp>
          <p:nvSpPr>
            <p:cNvPr id="123" name="Oval 122"/>
            <p:cNvSpPr/>
            <p:nvPr/>
          </p:nvSpPr>
          <p:spPr bwMode="auto">
            <a:xfrm>
              <a:off x="460830" y="1315003"/>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24" descr="https://upload.wikimedia.org/wikipedia/commons/thumb/d/db/Coop_italia_logo.svg/800px-Coop_italia_logo.svg.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68002" y="1627816"/>
              <a:ext cx="700056" cy="288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05657" y="5432545"/>
            <a:ext cx="914400" cy="914400"/>
            <a:chOff x="11010267" y="3508708"/>
            <a:chExt cx="914400" cy="914400"/>
          </a:xfrm>
        </p:grpSpPr>
        <p:sp>
          <p:nvSpPr>
            <p:cNvPr id="127" name="Oval 126"/>
            <p:cNvSpPr/>
            <p:nvPr/>
          </p:nvSpPr>
          <p:spPr bwMode="auto">
            <a:xfrm>
              <a:off x="11010267" y="3508708"/>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30" descr="http://logok.org/wp-content/uploads/2015/04/Softbank-logo-logotype.png"/>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11051381" y="3863694"/>
              <a:ext cx="832172" cy="204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050343" y="2194417"/>
            <a:ext cx="914400" cy="914400"/>
            <a:chOff x="5848235" y="1170731"/>
            <a:chExt cx="914400" cy="914400"/>
          </a:xfrm>
        </p:grpSpPr>
        <p:sp>
          <p:nvSpPr>
            <p:cNvPr id="126" name="Oval 125"/>
            <p:cNvSpPr/>
            <p:nvPr/>
          </p:nvSpPr>
          <p:spPr bwMode="auto">
            <a:xfrm>
              <a:off x="5848235" y="11707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28" descr="http://logonoid.com/images/mondelez-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874375" y="1524797"/>
              <a:ext cx="862120" cy="206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1027196" y="4385437"/>
            <a:ext cx="914400" cy="914400"/>
            <a:chOff x="8389433" y="5627409"/>
            <a:chExt cx="914400" cy="914400"/>
          </a:xfrm>
        </p:grpSpPr>
        <p:sp>
          <p:nvSpPr>
            <p:cNvPr id="125" name="Oval 124"/>
            <p:cNvSpPr/>
            <p:nvPr/>
          </p:nvSpPr>
          <p:spPr bwMode="auto">
            <a:xfrm>
              <a:off x="8389433" y="562740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7" name="Picture 34" descr="http://www.urban.org/sites/all/themes/urban/images/logo.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456343" y="5973851"/>
              <a:ext cx="780580" cy="22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11027196" y="5438646"/>
            <a:ext cx="914400" cy="914400"/>
            <a:chOff x="330167" y="2771115"/>
            <a:chExt cx="914400" cy="914400"/>
          </a:xfrm>
        </p:grpSpPr>
        <p:sp>
          <p:nvSpPr>
            <p:cNvPr id="124" name="Oval 123"/>
            <p:cNvSpPr/>
            <p:nvPr/>
          </p:nvSpPr>
          <p:spPr bwMode="auto">
            <a:xfrm>
              <a:off x="330167" y="277111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8" name="Picture 32" descr="http://septembermedia.ca/wp-content/uploads/2016/04/nav-canada-logo-thumb.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85330" y="3027296"/>
              <a:ext cx="804075" cy="402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2" name="Group 100351"/>
          <p:cNvGrpSpPr/>
          <p:nvPr/>
        </p:nvGrpSpPr>
        <p:grpSpPr>
          <a:xfrm>
            <a:off x="8818222" y="2158763"/>
            <a:ext cx="914400" cy="914400"/>
            <a:chOff x="3134921" y="3551864"/>
            <a:chExt cx="914400" cy="914400"/>
          </a:xfrm>
        </p:grpSpPr>
        <p:sp>
          <p:nvSpPr>
            <p:cNvPr id="145" name="Oval 144"/>
            <p:cNvSpPr/>
            <p:nvPr/>
          </p:nvSpPr>
          <p:spPr bwMode="auto">
            <a:xfrm>
              <a:off x="3134921" y="3551864"/>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44" descr="http://pngimg.com/upload/car_logo_PNG1641.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241465" y="3658408"/>
              <a:ext cx="701312" cy="701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6" name="Group 100355"/>
          <p:cNvGrpSpPr/>
          <p:nvPr/>
        </p:nvGrpSpPr>
        <p:grpSpPr>
          <a:xfrm>
            <a:off x="9747993" y="2965164"/>
            <a:ext cx="914400" cy="914400"/>
            <a:chOff x="9516483" y="1134709"/>
            <a:chExt cx="914400" cy="914400"/>
          </a:xfrm>
        </p:grpSpPr>
        <p:sp>
          <p:nvSpPr>
            <p:cNvPr id="147" name="Oval 146"/>
            <p:cNvSpPr/>
            <p:nvPr/>
          </p:nvSpPr>
          <p:spPr bwMode="auto">
            <a:xfrm>
              <a:off x="9516483" y="113470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Picture 42" descr="http://d255vb63773d25.cloudfront.net/~/media/ims/logos/indianapolis-motor-speedway.png?vs=1&amp;d=20140326T155020"/>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572324" y="1386508"/>
              <a:ext cx="802719" cy="410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9850305" y="1286617"/>
            <a:ext cx="914400" cy="914400"/>
            <a:chOff x="5098257" y="3151707"/>
            <a:chExt cx="914400" cy="914400"/>
          </a:xfrm>
        </p:grpSpPr>
        <p:sp>
          <p:nvSpPr>
            <p:cNvPr id="144" name="Oval 143"/>
            <p:cNvSpPr/>
            <p:nvPr/>
          </p:nvSpPr>
          <p:spPr bwMode="auto">
            <a:xfrm>
              <a:off x="5098257" y="3151707"/>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40" descr="https://www.iav.com/sites/all/themes/iav/print_logo.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5174850" y="3502394"/>
              <a:ext cx="761215" cy="213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3" name="Group 100352"/>
          <p:cNvGrpSpPr/>
          <p:nvPr/>
        </p:nvGrpSpPr>
        <p:grpSpPr>
          <a:xfrm>
            <a:off x="10764705" y="1994708"/>
            <a:ext cx="914400" cy="914400"/>
            <a:chOff x="1285770" y="3935069"/>
            <a:chExt cx="914400" cy="914400"/>
          </a:xfrm>
        </p:grpSpPr>
        <p:sp>
          <p:nvSpPr>
            <p:cNvPr id="146" name="Oval 145"/>
            <p:cNvSpPr/>
            <p:nvPr/>
          </p:nvSpPr>
          <p:spPr bwMode="auto">
            <a:xfrm>
              <a:off x="1285770" y="393506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1" name="Picture 38" descr="https://upload.wikimedia.org/wikipedia/en/thumb/6/6e/Esri_logo.svg/1280px-Esri_logo.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368989" y="4250858"/>
              <a:ext cx="747962" cy="2828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5" name="Group 100354"/>
          <p:cNvGrpSpPr/>
          <p:nvPr/>
        </p:nvGrpSpPr>
        <p:grpSpPr>
          <a:xfrm>
            <a:off x="10882727" y="3165289"/>
            <a:ext cx="914400" cy="914400"/>
            <a:chOff x="10984647" y="5440917"/>
            <a:chExt cx="914400" cy="914400"/>
          </a:xfrm>
        </p:grpSpPr>
        <p:sp>
          <p:nvSpPr>
            <p:cNvPr id="128" name="Oval 127"/>
            <p:cNvSpPr/>
            <p:nvPr/>
          </p:nvSpPr>
          <p:spPr bwMode="auto">
            <a:xfrm>
              <a:off x="10984647" y="5440917"/>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36" descr="http://logonoid.com/images/abb-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1019885" y="5728066"/>
              <a:ext cx="843924" cy="340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165359" y="1876167"/>
            <a:ext cx="2377440" cy="2377440"/>
            <a:chOff x="6165359" y="1876167"/>
            <a:chExt cx="2377440" cy="2377440"/>
          </a:xfrm>
        </p:grpSpPr>
        <p:grpSp>
          <p:nvGrpSpPr>
            <p:cNvPr id="100357" name="Group 100356"/>
            <p:cNvGrpSpPr/>
            <p:nvPr/>
          </p:nvGrpSpPr>
          <p:grpSpPr>
            <a:xfrm>
              <a:off x="6211079" y="1919990"/>
              <a:ext cx="2286000" cy="2289794"/>
              <a:chOff x="6264107" y="1893620"/>
              <a:chExt cx="2286000" cy="2289794"/>
            </a:xfrm>
          </p:grpSpPr>
          <p:sp>
            <p:nvSpPr>
              <p:cNvPr id="3" name="Oval 2"/>
              <p:cNvSpPr/>
              <p:nvPr/>
            </p:nvSpPr>
            <p:spPr bwMode="auto">
              <a:xfrm>
                <a:off x="6264107" y="1893620"/>
                <a:ext cx="2286000" cy="228979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354" name="Picture 2" descr="ThyssenKrupp Logo"/>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843656" y="2012985"/>
                <a:ext cx="1126902" cy="873351"/>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357040" y="2966771"/>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Gathers data from sensors and systems to create valuable business intelligence and </a:t>
                </a:r>
                <a:r>
                  <a:rPr lang="en-US" sz="1100" b="1" dirty="0">
                    <a:solidFill>
                      <a:schemeClr val="tx1"/>
                    </a:solidFill>
                  </a:rPr>
                  <a:t>reduce downtime by 50%</a:t>
                </a:r>
              </a:p>
            </p:txBody>
          </p:sp>
        </p:grpSp>
        <p:sp>
          <p:nvSpPr>
            <p:cNvPr id="136" name="Oval 135"/>
            <p:cNvSpPr/>
            <p:nvPr/>
          </p:nvSpPr>
          <p:spPr bwMode="auto">
            <a:xfrm>
              <a:off x="6165359" y="1876167"/>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3524187" y="4139640"/>
            <a:ext cx="2377440" cy="2377440"/>
            <a:chOff x="3524187" y="4139640"/>
            <a:chExt cx="2377440" cy="2377440"/>
          </a:xfrm>
        </p:grpSpPr>
        <p:sp>
          <p:nvSpPr>
            <p:cNvPr id="51" name="Oval 50"/>
            <p:cNvSpPr/>
            <p:nvPr/>
          </p:nvSpPr>
          <p:spPr bwMode="auto">
            <a:xfrm>
              <a:off x="3569907" y="4185360"/>
              <a:ext cx="2286000" cy="2286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4" descr="http://vignette3.wikia.nocookie.net/logopedia/images/7/7e/Rolls-royce-logo-png.png/revision/latest?cb=20140723032522"/>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3910504" y="4652053"/>
              <a:ext cx="1604806" cy="3771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bwMode="auto">
            <a:xfrm>
              <a:off x="3662840" y="5141396"/>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Cutting fuel usage by 1 percent could save</a:t>
              </a:r>
              <a:r>
                <a:rPr lang="en-US" sz="1100" b="1" dirty="0">
                  <a:solidFill>
                    <a:schemeClr val="tx1"/>
                  </a:solidFill>
                </a:rPr>
                <a:t> $250,000 per plane per year</a:t>
              </a:r>
            </a:p>
          </p:txBody>
        </p:sp>
        <p:sp>
          <p:nvSpPr>
            <p:cNvPr id="139" name="Oval 138"/>
            <p:cNvSpPr/>
            <p:nvPr/>
          </p:nvSpPr>
          <p:spPr bwMode="auto">
            <a:xfrm>
              <a:off x="3524187" y="4139640"/>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720711" y="1494910"/>
            <a:ext cx="2377440" cy="2377440"/>
            <a:chOff x="720711" y="1494910"/>
            <a:chExt cx="2377440" cy="2377440"/>
          </a:xfrm>
        </p:grpSpPr>
        <p:sp>
          <p:nvSpPr>
            <p:cNvPr id="49" name="Oval 48"/>
            <p:cNvSpPr/>
            <p:nvPr/>
          </p:nvSpPr>
          <p:spPr bwMode="auto">
            <a:xfrm>
              <a:off x="766431" y="1538733"/>
              <a:ext cx="2286000" cy="228979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859364" y="2683937"/>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Chillers now run </a:t>
              </a:r>
              <a:r>
                <a:rPr lang="en-US" sz="1100" b="1" dirty="0">
                  <a:solidFill>
                    <a:schemeClr val="tx1"/>
                  </a:solidFill>
                </a:rPr>
                <a:t>9x faster </a:t>
              </a:r>
              <a:r>
                <a:rPr lang="en-US" sz="1100" dirty="0">
                  <a:solidFill>
                    <a:schemeClr val="tx1"/>
                  </a:solidFill>
                </a:rPr>
                <a:t>than unconnected equipment, avoiding more than </a:t>
              </a:r>
              <a:r>
                <a:rPr lang="en-US" sz="1100" b="1" dirty="0">
                  <a:solidFill>
                    <a:schemeClr val="tx1"/>
                  </a:solidFill>
                </a:rPr>
                <a:t>$300,000</a:t>
              </a:r>
              <a:r>
                <a:rPr lang="en-US" sz="1100" dirty="0">
                  <a:solidFill>
                    <a:schemeClr val="tx1"/>
                  </a:solidFill>
                </a:rPr>
                <a:t> in hourly downtime costs</a:t>
              </a:r>
            </a:p>
          </p:txBody>
        </p:sp>
        <p:sp>
          <p:nvSpPr>
            <p:cNvPr id="140" name="Oval 139"/>
            <p:cNvSpPr/>
            <p:nvPr/>
          </p:nvSpPr>
          <p:spPr bwMode="auto">
            <a:xfrm>
              <a:off x="720711" y="1494910"/>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8546" name="Picture 2" descr="https://upload.wikimedia.org/wikipedia/en/thumb/0/0f/Johnson_Controls.svg/1280px-Johnson_Controls.svg.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072048" y="1845687"/>
              <a:ext cx="1674766" cy="770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8567759" y="4019205"/>
            <a:ext cx="2377440" cy="2377440"/>
            <a:chOff x="8567759" y="4019205"/>
            <a:chExt cx="2377440" cy="2377440"/>
          </a:xfrm>
        </p:grpSpPr>
        <p:sp>
          <p:nvSpPr>
            <p:cNvPr id="50" name="Oval 49"/>
            <p:cNvSpPr/>
            <p:nvPr/>
          </p:nvSpPr>
          <p:spPr bwMode="auto">
            <a:xfrm>
              <a:off x="8613479" y="4064925"/>
              <a:ext cx="2286000" cy="2286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8706412" y="5141396"/>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Improves </a:t>
              </a:r>
              <a:r>
                <a:rPr lang="en-US" sz="1100" b="1" dirty="0">
                  <a:solidFill>
                    <a:schemeClr val="tx1"/>
                  </a:solidFill>
                </a:rPr>
                <a:t>access </a:t>
              </a:r>
              <a:r>
                <a:rPr lang="en-US" sz="1100" dirty="0">
                  <a:solidFill>
                    <a:schemeClr val="tx1"/>
                  </a:solidFill>
                </a:rPr>
                <a:t>to production and supply chain </a:t>
              </a:r>
              <a:r>
                <a:rPr lang="en-US" sz="1100" b="1" dirty="0">
                  <a:solidFill>
                    <a:schemeClr val="tx1"/>
                  </a:solidFill>
                </a:rPr>
                <a:t>data </a:t>
              </a:r>
              <a:r>
                <a:rPr lang="en-US" sz="1100" dirty="0">
                  <a:solidFill>
                    <a:schemeClr val="tx1"/>
                  </a:solidFill>
                </a:rPr>
                <a:t>worldwide, reducing downtime costs by as much as </a:t>
              </a:r>
              <a:r>
                <a:rPr lang="en-US" sz="1100" b="1" dirty="0">
                  <a:solidFill>
                    <a:schemeClr val="tx1"/>
                  </a:solidFill>
                </a:rPr>
                <a:t>$300,000 per day</a:t>
              </a:r>
            </a:p>
          </p:txBody>
        </p:sp>
        <p:sp>
          <p:nvSpPr>
            <p:cNvPr id="133" name="Oval 132"/>
            <p:cNvSpPr/>
            <p:nvPr/>
          </p:nvSpPr>
          <p:spPr bwMode="auto">
            <a:xfrm>
              <a:off x="8567759" y="4019205"/>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8548" name="Picture 4" descr="https://upload.wikimedia.org/wikipedia/commons/thumb/b/b9/Rockwell_Automation_logo.svg/2000px-Rockwell_Automation_logo.svg.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861319" y="4596414"/>
              <a:ext cx="1790321" cy="4753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17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8361" y="197655"/>
            <a:ext cx="11887518" cy="1167719"/>
          </a:xfrm>
        </p:spPr>
        <p:txBody>
          <a:bodyPr/>
          <a:lstStyle/>
          <a:p>
            <a:r>
              <a:rPr lang="en-US" dirty="0"/>
              <a:t>IoT Case Studies</a:t>
            </a:r>
            <a:br>
              <a:rPr lang="en-US" dirty="0"/>
            </a:br>
            <a:br>
              <a:rPr lang="en-US" dirty="0"/>
            </a:br>
            <a:br>
              <a:rPr lang="en-US" dirty="0"/>
            </a:br>
            <a:br>
              <a:rPr lang="en-US" dirty="0"/>
            </a:br>
            <a:endParaRPr lang="en-US" dirty="0"/>
          </a:p>
        </p:txBody>
      </p:sp>
      <p:pic>
        <p:nvPicPr>
          <p:cNvPr id="2" name="Picture 1">
            <a:hlinkClick r:id="rId2"/>
          </p:cNvPr>
          <p:cNvPicPr>
            <a:picLocks noChangeAspect="1"/>
          </p:cNvPicPr>
          <p:nvPr/>
        </p:nvPicPr>
        <p:blipFill>
          <a:blip r:embed="rId3"/>
          <a:stretch>
            <a:fillRect/>
          </a:stretch>
        </p:blipFill>
        <p:spPr>
          <a:xfrm>
            <a:off x="333931" y="1238036"/>
            <a:ext cx="7325060" cy="3290568"/>
          </a:xfrm>
          <a:prstGeom prst="rect">
            <a:avLst/>
          </a:prstGeom>
        </p:spPr>
      </p:pic>
      <p:pic>
        <p:nvPicPr>
          <p:cNvPr id="4" name="Picture 3">
            <a:hlinkClick r:id="rId4"/>
          </p:cNvPr>
          <p:cNvPicPr>
            <a:picLocks noChangeAspect="1"/>
          </p:cNvPicPr>
          <p:nvPr/>
        </p:nvPicPr>
        <p:blipFill>
          <a:blip r:embed="rId5"/>
          <a:stretch>
            <a:fillRect/>
          </a:stretch>
        </p:blipFill>
        <p:spPr>
          <a:xfrm>
            <a:off x="6025793" y="2966871"/>
            <a:ext cx="5508657" cy="3472849"/>
          </a:xfrm>
          <a:prstGeom prst="rect">
            <a:avLst/>
          </a:prstGeom>
        </p:spPr>
      </p:pic>
    </p:spTree>
    <p:extLst>
      <p:ext uri="{BB962C8B-B14F-4D97-AF65-F5344CB8AC3E}">
        <p14:creationId xmlns:p14="http://schemas.microsoft.com/office/powerpoint/2010/main" val="41534389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a:stretch>
            <a:fillRect/>
          </a:stretch>
        </p:blipFill>
        <p:spPr>
          <a:xfrm>
            <a:off x="1181527" y="613120"/>
            <a:ext cx="9574882" cy="5564608"/>
          </a:xfrm>
          <a:prstGeom prst="rect">
            <a:avLst/>
          </a:prstGeom>
        </p:spPr>
      </p:pic>
    </p:spTree>
    <p:extLst>
      <p:ext uri="{BB962C8B-B14F-4D97-AF65-F5344CB8AC3E}">
        <p14:creationId xmlns:p14="http://schemas.microsoft.com/office/powerpoint/2010/main" val="25256588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4.xml><?xml version="1.0" encoding="utf-8"?>
<p:properties xmlns:p="http://schemas.microsoft.com/office/2006/metadata/properties" xmlns:xsi="http://www.w3.org/2001/XMLSchema-instance" xmlns:pc="http://schemas.microsoft.com/office/infopath/2007/PartnerControls">
  <documentManagement>
    <LastSharedByUser xmlns="2478d1b8-79bf-461f-b8e8-704d21601f1a">juanpere@microsoft.com</LastSharedByUser>
    <LastSharedByTime xmlns="2478d1b8-79bf-461f-b8e8-704d21601f1a">2016-08-28T17:29:41+00:00</LastSharedByTime>
    <DocumentDescription xmlns="230e9df3-be65-4c73-a93b-d1236ebd677e">This deck presents Microsoft point of view on IoT and introduces Azure IoT Suite.  ​It is our main customer pitch deck and ​can also be used for EBCs.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Sunil Tahilramani</DisplayName>
        <AccountId>681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KC02-23-82515</ContentID>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https://microsoft.sharepoint.com/sites/Infopedia_G01KC/Media/Thumbnails/G01KC-1-10654/Azure%20IoT%20Suite%20BDM%20deck.png</Url>
      <Description>/sites/Infopedia_G01KC/Media/Thumbnails/G01KC-1-10654/Azure IoT Suite BDM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(solution)</TermName>
          <TermId xmlns="http://schemas.microsoft.com/office/infopath/2007/PartnerControls">8e62087a-5af4-429b-974d-d6aee352a28f</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169</Value>
      <Value>165</Value>
      <Value>351</Value>
      <Value>164</Value>
      <Value>382</Value>
      <Value>294</Value>
      <Value>21</Value>
      <Value>342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G01KC-1-10654</GenericText2>
    <_dlc_DocId xmlns="230e9df3-be65-4c73-a93b-d1236ebd677e">G01KC-99682991-15952</_dlc_DocId>
    <_dlc_DocIdUrl xmlns="230e9df3-be65-4c73-a93b-d1236ebd677e">
      <Url>https://microsoft.sharepoint.com/sites/Infopedia_G01KC/_layouts/15/DocIdRedir.aspx?ID=G01KC-99682991-15952</Url>
      <Description>G01KC-99682991-15952</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CBA01E-B897-4A3F-A615-4DDEB7001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2AC8F0-6937-4860-AF7C-B892DE3365EF}">
  <ds:schemaRefs>
    <ds:schemaRef ds:uri="http://schemas.microsoft.com/sharepoint/events"/>
  </ds:schemaRefs>
</ds:datastoreItem>
</file>

<file path=customXml/itemProps3.xml><?xml version="1.0" encoding="utf-8"?>
<ds:datastoreItem xmlns:ds="http://schemas.openxmlformats.org/officeDocument/2006/customXml" ds:itemID="{581A78AC-59B2-4B12-A29F-EEE57E06AC8F}">
  <ds:schemaRefs>
    <ds:schemaRef ds:uri="Microsoft.SharePoint.Taxonomy.ContentTypeSync"/>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80e4aa8a-8db8-4fe2-ad32-89dfc20090c9"/>
    <ds:schemaRef ds:uri="http://www.w3.org/XML/1998/namespace"/>
    <ds:schemaRef ds:uri="2478d1b8-79bf-461f-b8e8-704d21601f1a"/>
    <ds:schemaRef ds:uri="230e9df3-be65-4c73-a93b-d1236ebd677e"/>
    <ds:schemaRef ds:uri="230E9DF3-BE65-4C73-A93B-D1236EBD677E"/>
    <ds:schemaRef ds:uri="http://schemas.microsoft.com/sharepoint/v3"/>
    <ds:schemaRef ds:uri="b3bc04a5-d503-43b1-b98c-a8cf663329d9"/>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64497</TotalTime>
  <Words>3822</Words>
  <Application>Microsoft Office PowerPoint</Application>
  <PresentationFormat>Custom</PresentationFormat>
  <Paragraphs>389</Paragraphs>
  <Slides>24</Slides>
  <Notes>14</Notes>
  <HiddenSlides>7</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6" baseType="lpstr">
      <vt:lpstr>MS PGothic</vt:lpstr>
      <vt:lpstr>Arial</vt:lpstr>
      <vt:lpstr>Arial Unicode MS</vt:lpstr>
      <vt:lpstr>Calibri</vt:lpstr>
      <vt:lpstr>Segoe</vt:lpstr>
      <vt:lpstr>Segoe Pro Semibold</vt:lpstr>
      <vt:lpstr>Segoe UI</vt:lpstr>
      <vt:lpstr>Segoe UI Light</vt:lpstr>
      <vt:lpstr>Segoe UI Semibold</vt:lpstr>
      <vt:lpstr>Segoe UI Semilight</vt:lpstr>
      <vt:lpstr>Server and Cloud 2013</vt:lpstr>
      <vt:lpstr>think-cell Slide</vt:lpstr>
      <vt:lpstr>Microsoft Azure IoT Achieving Digital Transformation</vt:lpstr>
      <vt:lpstr>Digital transformation is rapidly reshaping the landscape</vt:lpstr>
      <vt:lpstr>Digital transformation hinges on four imperatives</vt:lpstr>
      <vt:lpstr>The Internet of Things is the key to digital transformation</vt:lpstr>
      <vt:lpstr>Innovation at work – real world IoT use cases</vt:lpstr>
      <vt:lpstr>Obtain flexibility with an open approach</vt:lpstr>
      <vt:lpstr>IoT is already delivering tangible results</vt:lpstr>
      <vt:lpstr>IoT Case Studies    </vt:lpstr>
      <vt:lpstr>PowerPoint Presentation</vt:lpstr>
      <vt:lpstr>IoT in your industry </vt:lpstr>
      <vt:lpstr>PowerPoint Presentation</vt:lpstr>
      <vt:lpstr>Connect your things</vt:lpstr>
      <vt:lpstr>Turn data into insights</vt:lpstr>
      <vt:lpstr>Transform your business</vt:lpstr>
      <vt:lpstr>Enabling IoT solutions in your business with Microsoft</vt:lpstr>
      <vt:lpstr>Azure IoT Suite</vt:lpstr>
      <vt:lpstr>Gain defense in depth with Azure IoT Suite security</vt:lpstr>
      <vt:lpstr>Accelerate time to value with preconfigured solutions</vt:lpstr>
      <vt:lpstr>What you get with remote monitoring preconfigured solution</vt:lpstr>
      <vt:lpstr>Unlock insights from any data</vt:lpstr>
      <vt:lpstr>Azure IoT Suite: Ready for the enterprise</vt:lpstr>
      <vt:lpstr>An ecosystem ready to support your IoT needs</vt:lpstr>
      <vt:lpstr>Get started today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Suite BDM deck</dc:title>
  <dc:subject>Servers &amp; Tools Business</dc:subject>
  <dc:creator>ben.schifberg@thespurgroup.com;ben.johnson@thespurgroup.com</dc:creator>
  <cp:keywords/>
  <cp:lastModifiedBy>Administrator</cp:lastModifiedBy>
  <cp:revision>2102</cp:revision>
  <dcterms:created xsi:type="dcterms:W3CDTF">2013-10-14T18:44:32Z</dcterms:created>
  <dcterms:modified xsi:type="dcterms:W3CDTF">2017-04-05T23:36:19Z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p1cd454bacc149bfbcfd764edd279de7">
    <vt:lpwstr/>
  </property>
  <property fmtid="{D5CDD505-2E9C-101B-9397-08002B2CF9AE}" pid="7" name="of67e5d4b76f4a9db8769983fda9cec0">
    <vt:lpwstr/>
  </property>
  <property fmtid="{D5CDD505-2E9C-101B-9397-08002B2CF9AE}" pid="8" name="TaxKeyword">
    <vt:lpwstr/>
  </property>
  <property fmtid="{D5CDD505-2E9C-101B-9397-08002B2CF9AE}" pid="9" name="NewsType">
    <vt:lpwstr/>
  </property>
  <property fmtid="{D5CDD505-2E9C-101B-9397-08002B2CF9AE}" pid="10" name="_dlc_policyId">
    <vt:lpwstr/>
  </property>
  <property fmtid="{D5CDD505-2E9C-101B-9397-08002B2CF9AE}" pid="11" name="Region">
    <vt:lpwstr/>
  </property>
  <property fmtid="{D5CDD505-2E9C-101B-9397-08002B2CF9AE}" pid="12" name="Confidentiality">
    <vt:lpwstr>14;#customer ready|8986c41d-21c5-4f8f-8a12-ea4625b46858</vt:lpwstr>
  </property>
  <property fmtid="{D5CDD505-2E9C-101B-9397-08002B2CF9AE}" pid="13" name="ItemType">
    <vt:lpwstr>351;#feedback requests|00ce1828-98a3-430e-af54-eda270e1be04;#169;#presentations|317da5a4-398e-4c38-b265-afd519770055;#16;#customer presentations|18e9ae94-e321-4eea-82d2-ad5b2f470f3c</vt:lpwstr>
  </property>
  <property fmtid="{D5CDD505-2E9C-101B-9397-08002B2CF9AE}" pid="14" name="bc28b5f076654a3b96073bbbebfeb8c9">
    <vt:lpwstr/>
  </property>
  <property fmtid="{D5CDD505-2E9C-101B-9397-08002B2CF9AE}" pid="15" name="ga0c0bf70a6644469c61b3efa7025301">
    <vt:lpwstr/>
  </property>
  <property fmtid="{D5CDD505-2E9C-101B-9397-08002B2CF9AE}" pid="16" name="Industries">
    <vt:lpwstr/>
  </property>
  <property fmtid="{D5CDD505-2E9C-101B-9397-08002B2CF9AE}" pid="17" name="MSProducts">
    <vt:lpwstr/>
  </property>
  <property fmtid="{D5CDD505-2E9C-101B-9397-08002B2CF9AE}" pid="18" name="j4d667fb28274e85b2214f6e751c8d1f">
    <vt:lpwstr/>
  </property>
  <property fmtid="{D5CDD505-2E9C-101B-9397-08002B2CF9AE}" pid="19" name="Competitors">
    <vt:lpwstr/>
  </property>
  <property fmtid="{D5CDD505-2E9C-101B-9397-08002B2CF9AE}" pid="20" name="SMSGDomain">
    <vt:lpwstr>294;#Internet of Things Domain|34685f97-aa46-4d4d-881b-c9a2cde63bef;#21;#Cloud and Enterprise|adc2fe87-c79a-4ded-a449-3f86b954069d</vt:lpwstr>
  </property>
  <property fmtid="{D5CDD505-2E9C-101B-9397-08002B2CF9AE}" pid="21" name="ExperienceContentType">
    <vt:lpwstr/>
  </property>
  <property fmtid="{D5CDD505-2E9C-101B-9397-08002B2CF9AE}" pid="22" name="BusinessArchitecture">
    <vt:lpwstr>164;#Cloud Platform (solution)|8e62087a-5af4-429b-974d-d6aee352a28f;#165;#New Conversation|5ae50351-4e19-465d-a34a-e592b7a56769;#382;#Internet of Your Things|cb3354bd-6d29-4656-83fb-4e192665ca2b</vt:lpwstr>
  </property>
  <property fmtid="{D5CDD505-2E9C-101B-9397-08002B2CF9AE}" pid="23" name="j031aa32f4154c8c9a646efae715ebde">
    <vt:lpwstr/>
  </property>
  <property fmtid="{D5CDD505-2E9C-101B-9397-08002B2CF9AE}" pid="24" name="Products">
    <vt:lpwstr/>
  </property>
  <property fmtid="{D5CDD505-2E9C-101B-9397-08002B2CF9AE}" pid="25" name="ContentExtensions">
    <vt:lpwstr/>
  </property>
  <property fmtid="{D5CDD505-2E9C-101B-9397-08002B2CF9AE}" pid="26" name="WorkflowChangePath">
    <vt:lpwstr>4c942473-d120-4286-a51a-b65ad3d92ffb,21;4c942473-d120-4286-a51a-b65ad3d92ffb,105;4c942473-d120-4286-a51a-b65ad3d92ffb,107;</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_docset_NoMedatataSyncRequired">
    <vt:lpwstr>False</vt:lpwstr>
  </property>
  <property fmtid="{D5CDD505-2E9C-101B-9397-08002B2CF9AE}" pid="30" name="MSLanguage">
    <vt:lpwstr/>
  </property>
  <property fmtid="{D5CDD505-2E9C-101B-9397-08002B2CF9AE}" pid="31" name="e8080b0481964c759b2c36ae49591b31">
    <vt:lpwstr/>
  </property>
  <property fmtid="{D5CDD505-2E9C-101B-9397-08002B2CF9AE}" pid="32" name="Languages">
    <vt:lpwstr/>
  </property>
  <property fmtid="{D5CDD505-2E9C-101B-9397-08002B2CF9AE}" pid="33" name="messageframeworktype">
    <vt:lpwstr/>
  </property>
  <property fmtid="{D5CDD505-2E9C-101B-9397-08002B2CF9AE}" pid="34" name="cb7870d3641f4a52807a63577a9c1b08">
    <vt:lpwstr/>
  </property>
  <property fmtid="{D5CDD505-2E9C-101B-9397-08002B2CF9AE}" pid="35" name="TechnicalLevel">
    <vt:lpwstr/>
  </property>
  <property fmtid="{D5CDD505-2E9C-101B-9397-08002B2CF9AE}" pid="36" name="Audiences">
    <vt:lpwstr/>
  </property>
  <property fmtid="{D5CDD505-2E9C-101B-9397-08002B2CF9AE}" pid="37" name="LearningOrganization">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7fa3660c-09be-4bd5-a3e4-a83912e79c07</vt:lpwstr>
  </property>
  <property fmtid="{D5CDD505-2E9C-101B-9397-08002B2CF9AE}" pid="48" name="MSPhysicalGeography">
    <vt:lpwstr/>
  </property>
  <property fmtid="{D5CDD505-2E9C-101B-9397-08002B2CF9AE}" pid="49" name="l311460e3fdf46688abc31ddb7bdc05a">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Topics">
    <vt:lpwstr>342;#Microsoft Azure platform|df6aaec2-d07c-4319-b510-15a691aea35b</vt:lpwstr>
  </property>
  <property fmtid="{D5CDD505-2E9C-101B-9397-08002B2CF9AE}" pid="57" name="Groups">
    <vt:lpwstr/>
  </property>
</Properties>
</file>